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9" r:id="rId1"/>
    <p:sldMasterId id="2147483648" r:id="rId2"/>
  </p:sldMasterIdLst>
  <p:notesMasterIdLst>
    <p:notesMasterId r:id="rId77"/>
  </p:notesMasterIdLst>
  <p:sldIdLst>
    <p:sldId id="256" r:id="rId3"/>
    <p:sldId id="322" r:id="rId4"/>
    <p:sldId id="259" r:id="rId5"/>
    <p:sldId id="260" r:id="rId6"/>
    <p:sldId id="261" r:id="rId7"/>
    <p:sldId id="324" r:id="rId8"/>
    <p:sldId id="32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341" r:id="rId40"/>
    <p:sldId id="342" r:id="rId41"/>
    <p:sldId id="344" r:id="rId42"/>
    <p:sldId id="345" r:id="rId43"/>
    <p:sldId id="347" r:id="rId44"/>
    <p:sldId id="348" r:id="rId45"/>
    <p:sldId id="351" r:id="rId46"/>
    <p:sldId id="352" r:id="rId47"/>
    <p:sldId id="356" r:id="rId48"/>
    <p:sldId id="353" r:id="rId49"/>
    <p:sldId id="355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7" r:id="rId58"/>
    <p:sldId id="308" r:id="rId59"/>
    <p:sldId id="311" r:id="rId60"/>
    <p:sldId id="310" r:id="rId61"/>
    <p:sldId id="357" r:id="rId62"/>
    <p:sldId id="358" r:id="rId63"/>
    <p:sldId id="360" r:id="rId64"/>
    <p:sldId id="361" r:id="rId65"/>
    <p:sldId id="362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2653" autoAdjust="0"/>
  </p:normalViewPr>
  <p:slideViewPr>
    <p:cSldViewPr snapToGrid="0">
      <p:cViewPr varScale="1">
        <p:scale>
          <a:sx n="56" d="100"/>
          <a:sy n="56" d="100"/>
        </p:scale>
        <p:origin x="216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3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6.7185900000000007E-2"/>
          <c:y val="8.5892399999999994E-2"/>
          <c:w val="0.92781400000000003"/>
          <c:h val="0.775394999999999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Me Talking</c:v>
                </c:pt>
                <c:pt idx="1">
                  <c:v>Exercises</c:v>
                </c:pt>
                <c:pt idx="2">
                  <c:v>Breaks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100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F7-4CEE-988F-203D56A670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838787"/>
            </a:solidFill>
            <a:prstDash val="solid"/>
            <a:miter lim="400000"/>
          </a:ln>
        </c:spPr>
        <c:txPr>
          <a:bodyPr rot="0"/>
          <a:lstStyle/>
          <a:p>
            <a:pPr>
              <a:defRPr sz="4600" b="0" i="0" u="none" strike="noStrike">
                <a:solidFill>
                  <a:srgbClr val="838787"/>
                </a:solidFill>
                <a:latin typeface="DIN Condensed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A6AAA9">
                  <a:alpha val="50000"/>
                </a:srgbClr>
              </a:solidFill>
              <a:prstDash val="solid"/>
              <a:miter lim="400000"/>
            </a:ln>
          </c:spPr>
        </c:majorGridlines>
        <c:numFmt formatCode="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600" b="0" i="0" u="none" strike="noStrike">
                <a:solidFill>
                  <a:srgbClr val="838787"/>
                </a:solidFill>
                <a:latin typeface="DIN Condensed"/>
              </a:defRPr>
            </a:pPr>
            <a:endParaRPr lang="en-US"/>
          </a:p>
        </c:txPr>
        <c:crossAx val="2094734552"/>
        <c:crosses val="autoZero"/>
        <c:crossBetween val="between"/>
        <c:majorUnit val="25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056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765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 is meant to be unique</a:t>
            </a:r>
            <a:br>
              <a:rPr lang="en-US" dirty="0"/>
            </a:br>
            <a:r>
              <a:rPr lang="en-US" dirty="0"/>
              <a:t>Class is not meant to be unique</a:t>
            </a:r>
          </a:p>
        </p:txBody>
      </p:sp>
    </p:spTree>
    <p:extLst>
      <p:ext uri="{BB962C8B-B14F-4D97-AF65-F5344CB8AC3E}">
        <p14:creationId xmlns:p14="http://schemas.microsoft.com/office/powerpoint/2010/main" val="165979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div.swipe</a:t>
            </a:r>
            <a:r>
              <a:rPr lang="en-US" dirty="0"/>
              <a:t>-wrap&gt;div&gt;</a:t>
            </a:r>
            <a:r>
              <a:rPr lang="en-US" dirty="0" err="1"/>
              <a:t>img</a:t>
            </a:r>
            <a:endParaRPr lang="en-US" dirty="0"/>
          </a:p>
          <a:p>
            <a:r>
              <a:rPr lang="en-US" dirty="0"/>
              <a:t>-all the image tags nested under swipe-</a:t>
            </a:r>
            <a:r>
              <a:rPr lang="en-US" dirty="0" err="1"/>
              <a:t>wra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155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postinginfos</a:t>
            </a:r>
            <a:r>
              <a:rPr lang="en-US" dirty="0"/>
              <a:t>&gt;</a:t>
            </a:r>
            <a:r>
              <a:rPr lang="en-US" dirty="0" err="1"/>
              <a:t>p:nth-child</a:t>
            </a:r>
            <a:r>
              <a:rPr lang="en-US" dirty="0"/>
              <a:t>(1)</a:t>
            </a:r>
          </a:p>
          <a:p>
            <a:r>
              <a:rPr lang="en-US" dirty="0"/>
              <a:t>-the 1</a:t>
            </a:r>
            <a:r>
              <a:rPr lang="en-US" baseline="30000" dirty="0"/>
              <a:t>st</a:t>
            </a:r>
            <a:r>
              <a:rPr lang="en-US" dirty="0"/>
              <a:t> p tag under .</a:t>
            </a:r>
            <a:r>
              <a:rPr lang="en-US" dirty="0" err="1"/>
              <a:t>postinginfos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078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44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73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2" name="Shape 4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br/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&amp; 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 flipV="1">
            <a:off x="406400" y="6140894"/>
            <a:ext cx="12192000" cy="264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  <a:endParaRPr/>
          </a:p>
        </p:txBody>
      </p:sp>
      <p:sp>
        <p:nvSpPr>
          <p:cNvPr id="13" name="Shape 13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xfrm>
            <a:off x="12194441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4EF4C7-DCD8-4996-8B1C-9B32FC5EA7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6400" y="6446629"/>
            <a:ext cx="12192000" cy="2875171"/>
          </a:xfrm>
        </p:spPr>
        <p:txBody>
          <a:bodyPr>
            <a:normAutofit/>
          </a:bodyPr>
          <a:lstStyle>
            <a:lvl1pPr marL="0" indent="0">
              <a:buNone/>
              <a:defRPr sz="17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894141554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2778369494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Blank A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3538463167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xfrm>
            <a:off x="11998692" y="9114113"/>
            <a:ext cx="355869" cy="37134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6502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65024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13AFD-0FEC-4CBD-8CC1-9064332B9F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2336" y="2560320"/>
            <a:ext cx="11951589" cy="626141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hape 73">
            <a:extLst>
              <a:ext uri="{FF2B5EF4-FFF2-40B4-BE49-F238E27FC236}">
                <a16:creationId xmlns:a16="http://schemas.microsoft.com/office/drawing/2014/main" id="{D56F52B1-8103-40FE-87E2-CF7882763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1536192"/>
            <a:ext cx="11704324" cy="723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spcBef>
                <a:spcPts val="2800"/>
              </a:spcBef>
              <a:defRPr sz="6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5" name="Shape 83">
            <a:extLst>
              <a:ext uri="{FF2B5EF4-FFF2-40B4-BE49-F238E27FC236}">
                <a16:creationId xmlns:a16="http://schemas.microsoft.com/office/drawing/2014/main" id="{510F90DE-265B-499B-BAD7-2D4634777191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394447" y="457200"/>
            <a:ext cx="11187953" cy="4572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758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202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647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2091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rPr lang="en-US" dirty="0"/>
              <a:t>Note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2368471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xfrm>
            <a:off x="11998692" y="9114113"/>
            <a:ext cx="355869" cy="37134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6502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65024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13AFD-0FEC-4CBD-8CC1-9064332B9F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2336" y="1201271"/>
            <a:ext cx="11951589" cy="762046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hape 83">
            <a:extLst>
              <a:ext uri="{FF2B5EF4-FFF2-40B4-BE49-F238E27FC236}">
                <a16:creationId xmlns:a16="http://schemas.microsoft.com/office/drawing/2014/main" id="{510F90DE-265B-499B-BAD7-2D4634777191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394447" y="233082"/>
            <a:ext cx="11187953" cy="681318"/>
          </a:xfrm>
          <a:prstGeom prst="rect">
            <a:avLst/>
          </a:prstGeom>
        </p:spPr>
        <p:txBody>
          <a:bodyPr lIns="50800" tIns="50800" rIns="50800" bIns="50800" anchor="b">
            <a:no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4000" b="0" cap="all" spc="120">
                <a:solidFill>
                  <a:schemeClr val="accent1"/>
                </a:solidFill>
                <a:latin typeface="+mj-lt"/>
                <a:ea typeface="DIN Alternate"/>
                <a:cs typeface="DIN Alternate"/>
                <a:sym typeface="DIN Alternate"/>
              </a:defRPr>
            </a:lvl1pPr>
            <a:lvl2pPr marL="758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202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647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2091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rPr lang="en-US" dirty="0"/>
              <a:t>Note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083638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idx="13"/>
          </p:nvPr>
        </p:nvSpPr>
        <p:spPr>
          <a:xfrm>
            <a:off x="-914400" y="-12700"/>
            <a:ext cx="14814645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Line"/>
          <p:cNvSpPr>
            <a:spLocks noGrp="1"/>
          </p:cNvSpPr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52585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Subtitle A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V="1">
            <a:off x="406400" y="6140894"/>
            <a:ext cx="12192000" cy="264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838787"/>
                </a:solidFill>
              </a:defRPr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Condensed"/>
              <a:sym typeface="DIN Condensed"/>
            </a:endParaRPr>
          </a:p>
        </p:txBody>
      </p:sp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defRPr sz="17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34" name="Shape 34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12161860" y="4191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3158197011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/>
          </p:cNvSpPr>
          <p:nvPr>
            <p:ph type="title"/>
          </p:nvPr>
        </p:nvSpPr>
        <p:spPr>
          <a:xfrm>
            <a:off x="650239" y="390596"/>
            <a:ext cx="11704322" cy="1625601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ctr" defTabSz="650240">
              <a:lnSpc>
                <a:spcPct val="100000"/>
              </a:lnSpc>
              <a:spcBef>
                <a:spcPts val="0"/>
              </a:spcBef>
              <a:defRPr sz="6200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65" name="Shape 165"/>
          <p:cNvSpPr>
            <a:spLocks noGrp="1"/>
          </p:cNvSpPr>
          <p:nvPr>
            <p:ph type="body" idx="1"/>
          </p:nvPr>
        </p:nvSpPr>
        <p:spPr>
          <a:xfrm>
            <a:off x="650239" y="2275839"/>
            <a:ext cx="11704322" cy="6436927"/>
          </a:xfrm>
          <a:prstGeom prst="rect">
            <a:avLst/>
          </a:prstGeom>
        </p:spPr>
        <p:txBody>
          <a:bodyPr lIns="65023" tIns="65023" rIns="65023" bIns="65023"/>
          <a:lstStyle>
            <a:lvl1pPr marL="471487" indent="-471487" defTabSz="650240">
              <a:spcBef>
                <a:spcPts val="1000"/>
              </a:spcBef>
              <a:buClrTx/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06235" indent="-449035" defTabSz="650240">
              <a:spcBef>
                <a:spcPts val="1000"/>
              </a:spcBef>
              <a:buClrTx/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9100" defTabSz="650240">
              <a:spcBef>
                <a:spcPts val="1000"/>
              </a:spcBef>
              <a:buClrTx/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20" defTabSz="650240">
              <a:spcBef>
                <a:spcPts val="1000"/>
              </a:spcBef>
              <a:buClrTx/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650240">
              <a:spcBef>
                <a:spcPts val="1000"/>
              </a:spcBef>
              <a:buClrTx/>
              <a:buSzPct val="100000"/>
              <a:buFont typeface="Arial"/>
              <a:buChar char="»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hape 166"/>
          <p:cNvSpPr>
            <a:spLocks noGrp="1"/>
          </p:cNvSpPr>
          <p:nvPr>
            <p:ph type="sldNum" sz="quarter" idx="2"/>
          </p:nvPr>
        </p:nvSpPr>
        <p:spPr>
          <a:xfrm>
            <a:off x="11998689" y="9114112"/>
            <a:ext cx="355871" cy="371349"/>
          </a:xfrm>
          <a:prstGeom prst="rect">
            <a:avLst/>
          </a:prstGeom>
        </p:spPr>
        <p:txBody>
          <a:bodyPr lIns="65023" tIns="65023" rIns="65023" bIns="65023" anchor="ctr"/>
          <a:lstStyle>
            <a:lvl1pPr defTabSz="650240">
              <a:lnSpc>
                <a:spcPct val="100000"/>
              </a:lnSpc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74" name="Shape 174"/>
          <p:cNvSpPr>
            <a:spLocks noGrp="1"/>
          </p:cNvSpPr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/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758264" indent="-313764" defTabSz="457200">
              <a:lnSpc>
                <a:spcPct val="80000"/>
              </a:lnSpc>
              <a:spcBef>
                <a:spcPts val="0"/>
              </a:spcBef>
              <a:buClrTx/>
              <a:buSzPct val="104999"/>
              <a:buFontTx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202764" indent="-313764" defTabSz="457200">
              <a:lnSpc>
                <a:spcPct val="80000"/>
              </a:lnSpc>
              <a:spcBef>
                <a:spcPts val="0"/>
              </a:spcBef>
              <a:buClrTx/>
              <a:buSzPct val="104999"/>
              <a:buFontTx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647264" indent="-313764" defTabSz="457200">
              <a:lnSpc>
                <a:spcPct val="80000"/>
              </a:lnSpc>
              <a:spcBef>
                <a:spcPts val="0"/>
              </a:spcBef>
              <a:buClrTx/>
              <a:buSzPct val="104999"/>
              <a:buFontTx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2091764" indent="-313764" defTabSz="457200">
              <a:lnSpc>
                <a:spcPct val="80000"/>
              </a:lnSpc>
              <a:spcBef>
                <a:spcPts val="0"/>
              </a:spcBef>
              <a:buClrTx/>
              <a:buSzPct val="104999"/>
              <a:buFontTx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" name="Shape 1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76" name="Shape 176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chemeClr val="accent1"/>
              </a:buClr>
              <a:buSzPct val="104999"/>
              <a:buChar char="▸"/>
            </a:pPr>
            <a:endParaRPr/>
          </a:p>
        </p:txBody>
      </p:sp>
      <p:sp>
        <p:nvSpPr>
          <p:cNvPr id="177" name="Shape 17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/>
          </p:cNvSpPr>
          <p:nvPr>
            <p:ph type="title"/>
          </p:nvPr>
        </p:nvSpPr>
        <p:spPr>
          <a:xfrm>
            <a:off x="650238" y="390595"/>
            <a:ext cx="11704324" cy="1625602"/>
          </a:xfrm>
          <a:prstGeom prst="rect">
            <a:avLst/>
          </a:prstGeom>
        </p:spPr>
        <p:txBody>
          <a:bodyPr lIns="65022" tIns="65022" rIns="65022" bIns="65022" anchor="ctr"/>
          <a:lstStyle>
            <a:lvl1pPr algn="ctr" defTabSz="650240">
              <a:lnSpc>
                <a:spcPct val="100000"/>
              </a:lnSpc>
              <a:spcBef>
                <a:spcPts val="0"/>
              </a:spcBef>
              <a:defRPr sz="6200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85" name="Shape 185"/>
          <p:cNvSpPr>
            <a:spLocks noGrp="1"/>
          </p:cNvSpPr>
          <p:nvPr>
            <p:ph type="body" idx="1"/>
          </p:nvPr>
        </p:nvSpPr>
        <p:spPr>
          <a:xfrm>
            <a:off x="650238" y="2275838"/>
            <a:ext cx="11704324" cy="6436928"/>
          </a:xfrm>
          <a:prstGeom prst="rect">
            <a:avLst/>
          </a:prstGeom>
        </p:spPr>
        <p:txBody>
          <a:bodyPr lIns="65022" tIns="65022" rIns="65022" bIns="65022"/>
          <a:lstStyle>
            <a:lvl1pPr marL="471487" indent="-471487" defTabSz="650240">
              <a:spcBef>
                <a:spcPts val="1000"/>
              </a:spcBef>
              <a:buClrTx/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06234" indent="-449034" defTabSz="650240">
              <a:spcBef>
                <a:spcPts val="1000"/>
              </a:spcBef>
              <a:buClrTx/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9100" defTabSz="650240">
              <a:spcBef>
                <a:spcPts val="1000"/>
              </a:spcBef>
              <a:buClrTx/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19" defTabSz="650240">
              <a:spcBef>
                <a:spcPts val="1000"/>
              </a:spcBef>
              <a:buClrTx/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650240">
              <a:spcBef>
                <a:spcPts val="1000"/>
              </a:spcBef>
              <a:buClrTx/>
              <a:buSzPct val="100000"/>
              <a:buFont typeface="Arial"/>
              <a:buChar char="»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Shape 186"/>
          <p:cNvSpPr>
            <a:spLocks noGrp="1"/>
          </p:cNvSpPr>
          <p:nvPr>
            <p:ph type="sldNum" sz="quarter" idx="2"/>
          </p:nvPr>
        </p:nvSpPr>
        <p:spPr>
          <a:xfrm>
            <a:off x="11998692" y="9114113"/>
            <a:ext cx="355869" cy="371347"/>
          </a:xfrm>
          <a:prstGeom prst="rect">
            <a:avLst/>
          </a:prstGeom>
        </p:spPr>
        <p:txBody>
          <a:bodyPr lIns="65022" tIns="65022" rIns="65022" bIns="65022" anchor="ctr"/>
          <a:lstStyle>
            <a:lvl1pPr defTabSz="650240">
              <a:lnSpc>
                <a:spcPct val="100000"/>
              </a:lnSpc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194" name="Shape 194"/>
          <p:cNvSpPr>
            <a:spLocks noGrp="1"/>
          </p:cNvSpPr>
          <p:nvPr>
            <p:ph type="sldNum" sz="quarter" idx="2"/>
          </p:nvPr>
        </p:nvSpPr>
        <p:spPr>
          <a:xfrm>
            <a:off x="12194441" y="431800"/>
            <a:ext cx="406897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sldNum" sz="quarter" idx="2"/>
          </p:nvPr>
        </p:nvSpPr>
        <p:spPr>
          <a:xfrm>
            <a:off x="12194441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A7588-2FE4-4307-AFFE-E98BB0F284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2336" y="4041648"/>
            <a:ext cx="11477625" cy="4811713"/>
          </a:xfrm>
        </p:spPr>
        <p:txBody>
          <a:bodyPr>
            <a:normAutofit/>
          </a:bodyPr>
          <a:lstStyle>
            <a:lvl1pPr marL="0" indent="0">
              <a:buNone/>
              <a:defRPr sz="17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13002942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 flipV="1">
            <a:off x="5892800" y="6141011"/>
            <a:ext cx="6705600" cy="146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838787"/>
                </a:solidFill>
              </a:defRPr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Condensed"/>
              <a:sym typeface="DIN Condensed"/>
            </a:endParaRPr>
          </a:p>
        </p:txBody>
      </p:sp>
      <p:sp>
        <p:nvSpPr>
          <p:cNvPr id="51" name="Shape 51"/>
          <p:cNvSpPr>
            <a:spLocks noGrp="1"/>
          </p:cNvSpPr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xfrm>
            <a:off x="12194441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A4B001-96BB-4A3E-A76B-297E4C2F40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92800" y="6451600"/>
            <a:ext cx="6705600" cy="2665413"/>
          </a:xfrm>
        </p:spPr>
        <p:txBody>
          <a:bodyPr>
            <a:normAutofit/>
          </a:bodyPr>
          <a:lstStyle>
            <a:lvl1pPr marL="0" indent="0">
              <a:buNone/>
              <a:defRPr sz="144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80880365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- To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838787"/>
                </a:solidFill>
              </a:defRPr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Condensed"/>
              <a:sym typeface="DIN Condensed"/>
            </a:endParaRPr>
          </a:p>
        </p:txBody>
      </p:sp>
      <p:sp>
        <p:nvSpPr>
          <p:cNvPr id="62" name="Shape 62"/>
          <p:cNvSpPr>
            <a:spLocks noGrp="1"/>
          </p:cNvSpPr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758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202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647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2091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spcBef>
                <a:spcPts val="2800"/>
              </a:spcBef>
              <a:defRPr sz="6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294213495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spcBef>
                <a:spcPts val="2800"/>
              </a:spcBef>
              <a:defRPr sz="6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DCB0C-8738-45F1-8C9A-9E5BC71B50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1638" y="2918162"/>
            <a:ext cx="12192000" cy="6403638"/>
          </a:xfrm>
        </p:spPr>
        <p:txBody>
          <a:bodyPr/>
          <a:lstStyle>
            <a:lvl1pPr marL="471487" indent="-471487">
              <a:buClr>
                <a:schemeClr val="accent1"/>
              </a:buClr>
              <a:buFont typeface="Webdings" panose="05030102010509060703" pitchFamily="18" charset="2"/>
              <a:buChar char=""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313213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 A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838787"/>
                </a:solidFill>
              </a:defRPr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Condensed"/>
              <a:sym typeface="DIN Condensed"/>
            </a:endParaRPr>
          </a:p>
        </p:txBody>
      </p:sp>
      <p:sp>
        <p:nvSpPr>
          <p:cNvPr id="83" name="Shape 83"/>
          <p:cNvSpPr>
            <a:spLocks noGrp="1"/>
          </p:cNvSpPr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758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202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647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2091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84" name="Shape 84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spcBef>
                <a:spcPts val="2800"/>
              </a:spcBef>
              <a:defRPr sz="6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85" name="Shape 85"/>
          <p:cNvSpPr>
            <a:spLocks noGrp="1"/>
          </p:cNvSpPr>
          <p:nvPr>
            <p:ph type="body" idx="13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444500" indent="-444500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243575380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/>
          </p:cNvSpPr>
          <p:nvPr>
            <p:ph type="pic" sz="half" idx="13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spcBef>
                <a:spcPts val="2800"/>
              </a:spcBef>
              <a:defRPr sz="6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sz="half" idx="14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444500" indent="-444500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28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250668951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/>
          </p:cNvSpPr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664212465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02336" y="1536192"/>
            <a:ext cx="11704324" cy="1625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2" tIns="65022" rIns="65022" bIns="65022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50238" y="2275838"/>
            <a:ext cx="11704324" cy="6436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2" tIns="65022" rIns="65022" bIns="65022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98692" y="9114113"/>
            <a:ext cx="355869" cy="371347"/>
          </a:xfrm>
          <a:prstGeom prst="rect">
            <a:avLst/>
          </a:prstGeom>
          <a:ln w="12700">
            <a:miter lim="400000"/>
          </a:ln>
        </p:spPr>
        <p:txBody>
          <a:bodyPr wrap="none" lIns="65022" tIns="65022" rIns="65022" bIns="65022" anchor="ctr">
            <a:spAutoFit/>
          </a:bodyPr>
          <a:lstStyle>
            <a:lvl1pPr algn="r" defTabSz="650240">
              <a:spcBef>
                <a:spcPts val="0"/>
              </a:spcBef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r" defTabSz="6502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65024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6" name="Shape 71">
            <a:extLst>
              <a:ext uri="{FF2B5EF4-FFF2-40B4-BE49-F238E27FC236}">
                <a16:creationId xmlns:a16="http://schemas.microsoft.com/office/drawing/2014/main" id="{90128F85-E662-47F8-8D66-DE30441EE7F9}"/>
              </a:ext>
            </a:extLst>
          </p:cNvPr>
          <p:cNvSpPr/>
          <p:nvPr userDrawn="1"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838787"/>
                </a:solidFill>
              </a:defRPr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Condensed"/>
              <a:sym typeface="DIN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138612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80" r:id="rId9"/>
    <p:sldLayoutId id="2147483684" r:id="rId10"/>
    <p:sldLayoutId id="2147483685" r:id="rId11"/>
    <p:sldLayoutId id="2147483688" r:id="rId12"/>
    <p:sldLayoutId id="2147483689" r:id="rId13"/>
    <p:sldLayoutId id="2147483691" r:id="rId14"/>
  </p:sldLayoutIdLst>
  <p:transition spd="med"/>
  <p:txStyles>
    <p:titleStyle>
      <a:lvl1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chemeClr val="accent1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471487" marR="0" indent="-471487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906234" marR="0" indent="-449034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–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333500" marR="0" indent="-419100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874520" marR="0" indent="-502919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–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331720" marR="0" indent="-502920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»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797735" marR="0" indent="-575235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4999"/>
        <a:buFont typeface="Arial"/>
        <a:buChar char="‣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242235" marR="0" indent="-575235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4999"/>
        <a:buFont typeface="Arial"/>
        <a:buChar char="‣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686735" marR="0" indent="-575235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4999"/>
        <a:buFont typeface="Arial"/>
        <a:buChar char="‣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131235" marR="0" indent="-575235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4999"/>
        <a:buFont typeface="Arial"/>
        <a:buChar char="‣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5" r:id="rId4"/>
    <p:sldLayoutId id="2147483663" r:id="rId5"/>
    <p:sldLayoutId id="2147483665" r:id="rId6"/>
    <p:sldLayoutId id="2147483666" r:id="rId7"/>
    <p:sldLayoutId id="2147483667" r:id="rId8"/>
    <p:sldLayoutId id="2147483668" r:id="rId9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Automation</a:t>
            </a:r>
          </a:p>
        </p:txBody>
      </p:sp>
      <p:sp>
        <p:nvSpPr>
          <p:cNvPr id="204" name="Shape 204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Python for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/>
          </p:cNvSpPr>
          <p:nvPr>
            <p:ph type="title"/>
          </p:nvPr>
        </p:nvSpPr>
        <p:spPr>
          <a:xfrm>
            <a:off x="4524816" y="4038600"/>
            <a:ext cx="7400596" cy="4521201"/>
          </a:xfrm>
          <a:prstGeom prst="rect">
            <a:avLst/>
          </a:prstGeom>
        </p:spPr>
        <p:txBody>
          <a:bodyPr/>
          <a:lstStyle/>
          <a:p>
            <a:r>
              <a:rPr dirty="0"/>
              <a:t>Demo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/>
          </p:cNvSpPr>
          <p:nvPr>
            <p:ph type="title"/>
          </p:nvPr>
        </p:nvSpPr>
        <p:spPr>
          <a:xfrm>
            <a:off x="1082007" y="4156561"/>
            <a:ext cx="10840786" cy="1794627"/>
          </a:xfrm>
          <a:prstGeom prst="rect">
            <a:avLst/>
          </a:prstGeom>
        </p:spPr>
        <p:txBody>
          <a:bodyPr>
            <a:normAutofit/>
          </a:bodyPr>
          <a:lstStyle>
            <a:lvl1pPr defTabSz="385572">
              <a:defRPr sz="11220"/>
            </a:lvl1pPr>
          </a:lstStyle>
          <a:p>
            <a:r>
              <a:t>HTML &amp; CSS Selectors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/>
          </p:cNvSpPr>
          <p:nvPr>
            <p:ph type="title"/>
          </p:nvPr>
        </p:nvSpPr>
        <p:spPr>
          <a:xfrm>
            <a:off x="1282208" y="814137"/>
            <a:ext cx="4403025" cy="15188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Website</a:t>
            </a:r>
            <a:endParaRPr dirty="0"/>
          </a:p>
        </p:txBody>
      </p:sp>
      <p:pic>
        <p:nvPicPr>
          <p:cNvPr id="251" name="image13.jpeg" descr="1718_HarryPotter2_lar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26" y="2942120"/>
            <a:ext cx="5743788" cy="57437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image14.jpeg" descr="script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380" y="2926078"/>
            <a:ext cx="4313588" cy="574379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250">
            <a:extLst>
              <a:ext uri="{FF2B5EF4-FFF2-40B4-BE49-F238E27FC236}">
                <a16:creationId xmlns:a16="http://schemas.microsoft.com/office/drawing/2014/main" id="{C8DC5794-590F-B621-BD69-9530EA2FA422}"/>
              </a:ext>
            </a:extLst>
          </p:cNvPr>
          <p:cNvSpPr txBox="1">
            <a:spLocks/>
          </p:cNvSpPr>
          <p:nvPr/>
        </p:nvSpPr>
        <p:spPr>
          <a:xfrm>
            <a:off x="8500080" y="760783"/>
            <a:ext cx="2866189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2" tIns="65022" rIns="65022" bIns="65022" anchor="ctr">
            <a:normAutofit/>
          </a:bodyPr>
          <a:lstStyle>
            <a:lvl1pPr marL="0" marR="0" indent="0" algn="ctr" defTabSz="6502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2286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2pPr>
            <a:lvl3pPr marL="0" marR="0" indent="4572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3pPr>
            <a:lvl4pPr marL="0" marR="0" indent="6858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4pPr>
            <a:lvl5pPr marL="0" marR="0" indent="9144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5pPr>
            <a:lvl6pPr marL="0" marR="0" indent="11430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6pPr>
            <a:lvl7pPr marL="0" marR="0" indent="13716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7pPr>
            <a:lvl8pPr marL="0" marR="0" indent="16002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8pPr>
            <a:lvl9pPr marL="0" marR="0" indent="18288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9pPr>
          </a:lstStyle>
          <a:p>
            <a:pPr hangingPunct="1"/>
            <a:r>
              <a:rPr lang="en-US" dirty="0"/>
              <a:t>HTML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>
            <a:normAutofit/>
          </a:bodyPr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Anatomy of an HTML ELEMENT</a:t>
            </a:r>
          </a:p>
        </p:txBody>
      </p:sp>
      <p:sp>
        <p:nvSpPr>
          <p:cNvPr id="256" name="Shape 256"/>
          <p:cNvSpPr/>
          <p:nvPr/>
        </p:nvSpPr>
        <p:spPr>
          <a:xfrm>
            <a:off x="-1" y="4248129"/>
            <a:ext cx="13004801" cy="980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240">
              <a:lnSpc>
                <a:spcPct val="90000"/>
              </a:lnSpc>
              <a:spcBef>
                <a:spcPts val="0"/>
              </a:spcBef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&lt;body&gt;text goes in here&lt;/body&gt;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>
            <a:normAutofit/>
          </a:bodyPr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Anatomy of an HTML ELEMENT</a:t>
            </a:r>
          </a:p>
        </p:txBody>
      </p:sp>
      <p:sp>
        <p:nvSpPr>
          <p:cNvPr id="259" name="Shape 259"/>
          <p:cNvSpPr/>
          <p:nvPr/>
        </p:nvSpPr>
        <p:spPr>
          <a:xfrm>
            <a:off x="-1" y="4248129"/>
            <a:ext cx="13004801" cy="980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240">
              <a:lnSpc>
                <a:spcPct val="90000"/>
              </a:lnSpc>
              <a:spcBef>
                <a:spcPts val="0"/>
              </a:spcBef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&lt;body&gt;text goes in here&lt;/body&gt;</a:t>
            </a:r>
          </a:p>
        </p:txBody>
      </p:sp>
      <p:sp>
        <p:nvSpPr>
          <p:cNvPr id="260" name="Shape 260"/>
          <p:cNvSpPr/>
          <p:nvPr/>
        </p:nvSpPr>
        <p:spPr>
          <a:xfrm>
            <a:off x="1140734" y="6771246"/>
            <a:ext cx="11385678" cy="955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650240">
              <a:spcBef>
                <a:spcPts val="0"/>
              </a:spcBef>
              <a:defRPr sz="56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Tag indicates part of the webpage</a:t>
            </a:r>
          </a:p>
        </p:txBody>
      </p:sp>
      <p:sp>
        <p:nvSpPr>
          <p:cNvPr id="261" name="Shape 261"/>
          <p:cNvSpPr/>
          <p:nvPr/>
        </p:nvSpPr>
        <p:spPr>
          <a:xfrm>
            <a:off x="2028326" y="5304404"/>
            <a:ext cx="689255" cy="1391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350"/>
                </a:moveTo>
                <a:lnTo>
                  <a:pt x="10800" y="0"/>
                </a:lnTo>
                <a:lnTo>
                  <a:pt x="21600" y="5350"/>
                </a:lnTo>
                <a:lnTo>
                  <a:pt x="16200" y="5350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535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>
            <a:normAutofit/>
          </a:bodyPr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Anatomy of an HTML ELEMENT</a:t>
            </a:r>
          </a:p>
        </p:txBody>
      </p:sp>
      <p:sp>
        <p:nvSpPr>
          <p:cNvPr id="264" name="Shape 264"/>
          <p:cNvSpPr/>
          <p:nvPr/>
        </p:nvSpPr>
        <p:spPr>
          <a:xfrm>
            <a:off x="475804" y="3397229"/>
            <a:ext cx="13184614" cy="2682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 anchor="ctr">
            <a:normAutofit lnSpcReduction="10000"/>
          </a:bodyPr>
          <a:lstStyle/>
          <a:p>
            <a:pPr defTabSz="650240">
              <a:spcBef>
                <a:spcPts val="0"/>
              </a:spcBef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&lt;body&gt;</a:t>
            </a:r>
          </a:p>
          <a:p>
            <a:pPr defTabSz="650240">
              <a:spcBef>
                <a:spcPts val="0"/>
              </a:spcBef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		&lt;h2 id=“title”&gt;a header&lt;/h2&gt;</a:t>
            </a:r>
          </a:p>
          <a:p>
            <a:pPr defTabSz="650240">
              <a:spcBef>
                <a:spcPts val="0"/>
              </a:spcBef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&lt;/body&gt;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>
            <a:normAutofit/>
          </a:bodyPr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Anatomy of an HTML ELEMENT</a:t>
            </a:r>
          </a:p>
        </p:txBody>
      </p:sp>
      <p:sp>
        <p:nvSpPr>
          <p:cNvPr id="267" name="Shape 267"/>
          <p:cNvSpPr/>
          <p:nvPr/>
        </p:nvSpPr>
        <p:spPr>
          <a:xfrm>
            <a:off x="489659" y="3397229"/>
            <a:ext cx="13601437" cy="2682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 anchor="ctr">
            <a:normAutofit lnSpcReduction="10000"/>
          </a:bodyPr>
          <a:lstStyle/>
          <a:p>
            <a:pPr defTabSz="650240">
              <a:spcBef>
                <a:spcPts val="0"/>
              </a:spcBef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&lt;body&gt;</a:t>
            </a:r>
          </a:p>
          <a:p>
            <a:pPr defTabSz="650240">
              <a:spcBef>
                <a:spcPts val="0"/>
              </a:spcBef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		&lt;h2 id=“title”&gt;a header&lt;/h2&gt;</a:t>
            </a:r>
          </a:p>
          <a:p>
            <a:pPr defTabSz="650240">
              <a:spcBef>
                <a:spcPts val="0"/>
              </a:spcBef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&lt;/body&gt;</a:t>
            </a:r>
          </a:p>
        </p:txBody>
      </p:sp>
      <p:sp>
        <p:nvSpPr>
          <p:cNvPr id="268" name="Shape 268"/>
          <p:cNvSpPr/>
          <p:nvPr/>
        </p:nvSpPr>
        <p:spPr>
          <a:xfrm>
            <a:off x="3648099" y="5424055"/>
            <a:ext cx="689255" cy="1391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350"/>
                </a:moveTo>
                <a:lnTo>
                  <a:pt x="10800" y="0"/>
                </a:lnTo>
                <a:lnTo>
                  <a:pt x="21600" y="5350"/>
                </a:lnTo>
                <a:lnTo>
                  <a:pt x="16200" y="5350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535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82071" y="7097007"/>
            <a:ext cx="12840658" cy="930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650240">
              <a:spcBef>
                <a:spcPts val="0"/>
              </a:spcBef>
              <a:defRPr sz="54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Element has attributes like id, class, etc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Css Selectors</a:t>
            </a:r>
          </a:p>
        </p:txBody>
      </p:sp>
      <p:sp>
        <p:nvSpPr>
          <p:cNvPr id="286" name="Shape 286"/>
          <p:cNvSpPr>
            <a:spLocks noGrp="1"/>
          </p:cNvSpPr>
          <p:nvPr>
            <p:ph type="body" idx="1"/>
          </p:nvPr>
        </p:nvSpPr>
        <p:spPr>
          <a:xfrm>
            <a:off x="406400" y="3236537"/>
            <a:ext cx="12192000" cy="6351694"/>
          </a:xfrm>
          <a:prstGeom prst="rect">
            <a:avLst/>
          </a:prstGeom>
        </p:spPr>
        <p:txBody>
          <a:bodyPr/>
          <a:lstStyle/>
          <a:p>
            <a:pPr marL="705970" indent="-705970">
              <a:buClrTx/>
              <a:buSzPct val="40000"/>
              <a:buFontTx/>
              <a:buBlip>
                <a:blip r:embed="rId3"/>
              </a:buBlip>
              <a:defRPr sz="6400"/>
            </a:pPr>
            <a:r>
              <a:rPr dirty="0"/>
              <a:t>Tag —&gt; h2</a:t>
            </a:r>
          </a:p>
          <a:p>
            <a:pPr marL="705970" indent="-705970">
              <a:buClrTx/>
              <a:buSzPct val="40000"/>
              <a:buFontTx/>
              <a:buBlip>
                <a:blip r:embed="rId3"/>
              </a:buBlip>
              <a:defRPr sz="6400"/>
            </a:pPr>
            <a:r>
              <a:rPr lang="en-US" dirty="0"/>
              <a:t>id</a:t>
            </a:r>
            <a:r>
              <a:rPr dirty="0"/>
              <a:t> —&gt; #title</a:t>
            </a:r>
          </a:p>
          <a:p>
            <a:pPr marL="705970" indent="-705970">
              <a:buClrTx/>
              <a:buSzPct val="40000"/>
              <a:buFontTx/>
              <a:buBlip>
                <a:blip r:embed="rId3"/>
              </a:buBlip>
              <a:defRPr sz="6400"/>
            </a:pPr>
            <a:r>
              <a:rPr dirty="0"/>
              <a:t>Class —&gt; .header</a:t>
            </a:r>
          </a:p>
          <a:p>
            <a:pPr marL="705970" indent="-705970">
              <a:buClrTx/>
              <a:buSzPct val="40000"/>
              <a:buFontTx/>
              <a:buBlip>
                <a:blip r:embed="rId3"/>
              </a:buBlip>
              <a:defRPr sz="6400"/>
            </a:pPr>
            <a:r>
              <a:rPr dirty="0"/>
              <a:t>Attribute —&gt; [name=“</a:t>
            </a:r>
            <a:r>
              <a:rPr dirty="0" err="1"/>
              <a:t>ssn</a:t>
            </a:r>
            <a:r>
              <a:rPr dirty="0"/>
              <a:t>”]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Combining selectors</a:t>
            </a:r>
          </a:p>
        </p:txBody>
      </p:sp>
      <p:sp>
        <p:nvSpPr>
          <p:cNvPr id="289" name="Shape 289"/>
          <p:cNvSpPr/>
          <p:nvPr/>
        </p:nvSpPr>
        <p:spPr>
          <a:xfrm>
            <a:off x="-1" y="4386326"/>
            <a:ext cx="13004801" cy="980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240">
              <a:lnSpc>
                <a:spcPct val="90000"/>
              </a:lnSpc>
              <a:spcBef>
                <a:spcPts val="0"/>
              </a:spcBef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.main#feature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>
            <a:lvl1pPr>
              <a:defRPr sz="8000"/>
            </a:lvl1pPr>
          </a:lstStyle>
          <a:p>
            <a:r>
              <a:rPr lang="en-US"/>
              <a:t>Patrick Staudt, CFA</a:t>
            </a:r>
            <a:endParaRPr lang="en-US" dirty="0"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Developing Python scripts for astrophysics research since 2017</a:t>
            </a:r>
          </a:p>
          <a:p>
            <a:r>
              <a:rPr lang="en-US" dirty="0"/>
              <a:t>Currently learning Julia</a:t>
            </a:r>
          </a:p>
          <a:p>
            <a:r>
              <a:rPr lang="en-US" dirty="0"/>
              <a:t>VBA since 2011</a:t>
            </a:r>
          </a:p>
          <a:p>
            <a:r>
              <a:rPr lang="en-US" dirty="0"/>
              <a:t>A stint of C++ in 2008</a:t>
            </a:r>
          </a:p>
          <a:p>
            <a:endParaRPr lang="en-US" dirty="0"/>
          </a:p>
          <a:p>
            <a:r>
              <a:rPr lang="en-US" dirty="0"/>
              <a:t>Ph.D. candidate, Physics, UC Irvine, 2026</a:t>
            </a:r>
          </a:p>
          <a:p>
            <a:r>
              <a:rPr lang="en-US" dirty="0"/>
              <a:t>M.S., Astronomy and Astrophysics, UC Irvine, 2023</a:t>
            </a:r>
          </a:p>
          <a:p>
            <a:r>
              <a:rPr lang="en-US" dirty="0"/>
              <a:t>B.S., Astrophysics, Rutgers, January 2020</a:t>
            </a:r>
          </a:p>
          <a:p>
            <a:r>
              <a:rPr lang="en-US" dirty="0"/>
              <a:t>B.S., Management, UConn, May 2010</a:t>
            </a:r>
          </a:p>
        </p:txBody>
      </p:sp>
    </p:spTree>
    <p:extLst>
      <p:ext uri="{BB962C8B-B14F-4D97-AF65-F5344CB8AC3E}">
        <p14:creationId xmlns:p14="http://schemas.microsoft.com/office/powerpoint/2010/main" val="11018660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>
            <a:normAutofit/>
          </a:bodyPr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selecting Child Elements</a:t>
            </a:r>
          </a:p>
        </p:txBody>
      </p:sp>
      <p:sp>
        <p:nvSpPr>
          <p:cNvPr id="292" name="Shape 292"/>
          <p:cNvSpPr/>
          <p:nvPr/>
        </p:nvSpPr>
        <p:spPr>
          <a:xfrm>
            <a:off x="-1" y="4386326"/>
            <a:ext cx="13004801" cy="980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240">
              <a:lnSpc>
                <a:spcPct val="90000"/>
              </a:lnSpc>
              <a:spcBef>
                <a:spcPts val="0"/>
              </a:spcBef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#hello &gt; a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/>
          </p:cNvSpPr>
          <p:nvPr>
            <p:ph type="title"/>
          </p:nvPr>
        </p:nvSpPr>
        <p:spPr>
          <a:xfrm>
            <a:off x="2700119" y="3685474"/>
            <a:ext cx="9681953" cy="2382652"/>
          </a:xfrm>
          <a:prstGeom prst="rect">
            <a:avLst/>
          </a:prstGeom>
        </p:spPr>
        <p:txBody>
          <a:bodyPr/>
          <a:lstStyle/>
          <a:p>
            <a:r>
              <a:t>Exercises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On a Craigslist Post</a:t>
            </a:r>
          </a:p>
        </p:txBody>
      </p:sp>
      <p:sp>
        <p:nvSpPr>
          <p:cNvPr id="297" name="Shape 297"/>
          <p:cNvSpPr>
            <a:spLocks noGrp="1"/>
          </p:cNvSpPr>
          <p:nvPr>
            <p:ph type="body" idx="1"/>
          </p:nvPr>
        </p:nvSpPr>
        <p:spPr>
          <a:xfrm>
            <a:off x="406400" y="2907194"/>
            <a:ext cx="12192000" cy="6351695"/>
          </a:xfrm>
          <a:prstGeom prst="rect">
            <a:avLst/>
          </a:prstGeom>
        </p:spPr>
        <p:txBody>
          <a:bodyPr/>
          <a:lstStyle/>
          <a:p>
            <a:pPr marL="1168519" indent="-1168519" defTabSz="549148">
              <a:spcBef>
                <a:spcPts val="2600"/>
              </a:spcBef>
              <a:buClrTx/>
              <a:buSzPct val="100000"/>
              <a:buFontTx/>
              <a:buAutoNum type="arabicPeriod"/>
              <a:defRPr sz="6016"/>
            </a:pPr>
            <a:r>
              <a:t>Pick out only the title text</a:t>
            </a:r>
          </a:p>
          <a:p>
            <a:pPr marL="1168519" indent="-1168519" defTabSz="549148">
              <a:spcBef>
                <a:spcPts val="2600"/>
              </a:spcBef>
              <a:buClrTx/>
              <a:buSzPct val="100000"/>
              <a:buFontTx/>
              <a:buAutoNum type="arabicPeriod"/>
              <a:defRPr sz="6016"/>
            </a:pPr>
            <a:r>
              <a:t>Grab the price</a:t>
            </a:r>
          </a:p>
          <a:p>
            <a:pPr marL="1168519" indent="-1168519" defTabSz="549148">
              <a:spcBef>
                <a:spcPts val="2600"/>
              </a:spcBef>
              <a:buClrTx/>
              <a:buSzPct val="100000"/>
              <a:buFontTx/>
              <a:buAutoNum type="arabicPeriod"/>
              <a:defRPr sz="6016"/>
            </a:pPr>
            <a:r>
              <a:t>Pick out the &lt;time&gt; tag</a:t>
            </a:r>
          </a:p>
          <a:p>
            <a:pPr marL="1168519" indent="-1168519" defTabSz="549148">
              <a:spcBef>
                <a:spcPts val="2600"/>
              </a:spcBef>
              <a:buClrTx/>
              <a:buSzPct val="100000"/>
              <a:buFontTx/>
              <a:buAutoNum type="arabicPeriod"/>
              <a:defRPr sz="6016"/>
            </a:pPr>
            <a:r>
              <a:t>Grab all the images under the div with class of “swipe-wrap”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On a Craigslist Post</a:t>
            </a:r>
          </a:p>
        </p:txBody>
      </p:sp>
      <p:sp>
        <p:nvSpPr>
          <p:cNvPr id="300" name="Shape 300"/>
          <p:cNvSpPr>
            <a:spLocks noGrp="1"/>
          </p:cNvSpPr>
          <p:nvPr>
            <p:ph type="body" idx="1"/>
          </p:nvPr>
        </p:nvSpPr>
        <p:spPr>
          <a:xfrm>
            <a:off x="406400" y="3236537"/>
            <a:ext cx="12192000" cy="6351694"/>
          </a:xfrm>
          <a:prstGeom prst="rect">
            <a:avLst/>
          </a:prstGeom>
        </p:spPr>
        <p:txBody>
          <a:bodyPr/>
          <a:lstStyle/>
          <a:p>
            <a:pPr marL="0" indent="0" defTabSz="496570">
              <a:spcBef>
                <a:spcPts val="2300"/>
              </a:spcBef>
              <a:buClrTx/>
              <a:buSzTx/>
              <a:buFontTx/>
              <a:buNone/>
              <a:defRPr sz="5440"/>
            </a:pPr>
            <a:r>
              <a:t>Extra Credit: get the post-id from the bottom of the page</a:t>
            </a:r>
          </a:p>
          <a:p>
            <a:pPr marL="0" indent="0" defTabSz="496570">
              <a:spcBef>
                <a:spcPts val="2300"/>
              </a:spcBef>
              <a:buClrTx/>
              <a:buSzTx/>
              <a:buFontTx/>
              <a:buNone/>
              <a:defRPr sz="5440" i="1">
                <a:latin typeface="Avenir Next"/>
                <a:ea typeface="Avenir Next"/>
                <a:cs typeface="Avenir Next"/>
                <a:sym typeface="Avenir Next"/>
              </a:defRPr>
            </a:pPr>
            <a:r>
              <a:t>Hint: If you are using the &gt; symbol to select all children, you can add :nth-child(1) to grab just the first child. 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186445883_1467x1619.jpeg"/>
          <p:cNvPicPr>
            <a:picLocks noGrp="1" noChangeAspect="1"/>
          </p:cNvPicPr>
          <p:nvPr>
            <p:ph type="pic" idx="13"/>
          </p:nvPr>
        </p:nvPicPr>
        <p:blipFill rotWithShape="1">
          <a:blip r:embed="rId2"/>
          <a:srcRect l="18961" r="18961"/>
          <a:stretch/>
        </p:blipFill>
        <p:spPr/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F314364E-B8D2-48E4-BF5F-8A397643DDC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92800" y="6426200"/>
            <a:ext cx="6705600" cy="2705100"/>
          </a:xfrm>
        </p:spPr>
        <p:txBody>
          <a:bodyPr/>
          <a:lstStyle/>
          <a:p>
            <a:r>
              <a:rPr lang="en-US" dirty="0"/>
              <a:t>Selenium</a:t>
            </a:r>
          </a:p>
        </p:txBody>
      </p:sp>
      <p:sp>
        <p:nvSpPr>
          <p:cNvPr id="304" name="Shape 304"/>
          <p:cNvSpPr>
            <a:spLocks noGrp="1"/>
          </p:cNvSpPr>
          <p:nvPr>
            <p:ph type="body" sz="quarter" idx="1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Automating chrome with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/>
          </p:cNvSpPr>
          <p:nvPr>
            <p:ph type="body" idx="4294967295"/>
          </p:nvPr>
        </p:nvSpPr>
        <p:spPr>
          <a:xfrm>
            <a:off x="0" y="457200"/>
            <a:ext cx="11176000" cy="457200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r>
              <a:t>Text</a:t>
            </a:r>
          </a:p>
        </p:txBody>
      </p:sp>
      <p:pic>
        <p:nvPicPr>
          <p:cNvPr id="309" name="pasted-imag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52474"/>
            <a:ext cx="13004867" cy="82488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image13.jpeg" descr="sne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586" y="-1"/>
            <a:ext cx="8290561" cy="9753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49" y="3249349"/>
            <a:ext cx="3355985" cy="3254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078" y="3052667"/>
            <a:ext cx="3102644" cy="3648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pasted-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3569" y="2841022"/>
            <a:ext cx="4071555" cy="4071556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Shape 316"/>
          <p:cNvSpPr/>
          <p:nvPr/>
        </p:nvSpPr>
        <p:spPr>
          <a:xfrm rot="5400000">
            <a:off x="3713866" y="4105993"/>
            <a:ext cx="763603" cy="15416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350"/>
                </a:moveTo>
                <a:lnTo>
                  <a:pt x="10800" y="0"/>
                </a:lnTo>
                <a:lnTo>
                  <a:pt x="0" y="5350"/>
                </a:lnTo>
                <a:lnTo>
                  <a:pt x="5400" y="5350"/>
                </a:lnTo>
                <a:lnTo>
                  <a:pt x="5400" y="21600"/>
                </a:lnTo>
                <a:lnTo>
                  <a:pt x="16200" y="21600"/>
                </a:lnTo>
                <a:lnTo>
                  <a:pt x="16200" y="535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317" name="Shape 317"/>
          <p:cNvSpPr/>
          <p:nvPr/>
        </p:nvSpPr>
        <p:spPr>
          <a:xfrm rot="5400000">
            <a:off x="8464161" y="4346700"/>
            <a:ext cx="763603" cy="1060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350"/>
                </a:moveTo>
                <a:lnTo>
                  <a:pt x="10800" y="0"/>
                </a:lnTo>
                <a:lnTo>
                  <a:pt x="0" y="5350"/>
                </a:lnTo>
                <a:lnTo>
                  <a:pt x="5400" y="5350"/>
                </a:lnTo>
                <a:lnTo>
                  <a:pt x="5400" y="21600"/>
                </a:lnTo>
                <a:lnTo>
                  <a:pt x="16200" y="21600"/>
                </a:lnTo>
                <a:lnTo>
                  <a:pt x="16200" y="535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318" name="Shape 318"/>
          <p:cNvSpPr/>
          <p:nvPr/>
        </p:nvSpPr>
        <p:spPr>
          <a:xfrm>
            <a:off x="5154231" y="6719570"/>
            <a:ext cx="3212745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A6AAA9"/>
                </a:solidFill>
              </a:defRPr>
            </a:lvl1pPr>
          </a:lstStyle>
          <a:p>
            <a:r>
              <a:t>Chrome Driver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importing selenium</a:t>
            </a:r>
          </a:p>
        </p:txBody>
      </p:sp>
      <p:sp>
        <p:nvSpPr>
          <p:cNvPr id="321" name="Shape 321"/>
          <p:cNvSpPr/>
          <p:nvPr/>
        </p:nvSpPr>
        <p:spPr>
          <a:xfrm>
            <a:off x="455296" y="4826000"/>
            <a:ext cx="12192002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from selenium import webdriver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rPr lang="en-US" dirty="0"/>
              <a:t>chrome web driver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B99C91-94A3-4A7B-8B09-F9B4514CDF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MAC</a:t>
            </a:r>
          </a:p>
          <a:p>
            <a:pPr marL="0" indent="0">
              <a:buNone/>
            </a:pPr>
            <a:r>
              <a:rPr lang="en-US" dirty="0" err="1"/>
              <a:t>webdriver.Chrome</a:t>
            </a:r>
            <a:r>
              <a:rPr lang="en-US" dirty="0"/>
              <a:t>(“./</a:t>
            </a:r>
            <a:r>
              <a:rPr lang="en-US" dirty="0" err="1"/>
              <a:t>chromedriver</a:t>
            </a:r>
            <a:r>
              <a:rPr lang="en-US" dirty="0"/>
              <a:t>")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WINDOWS</a:t>
            </a:r>
          </a:p>
          <a:p>
            <a:pPr marL="0" indent="0">
              <a:buNone/>
            </a:pPr>
            <a:r>
              <a:rPr lang="en-US" dirty="0" err="1"/>
              <a:t>webdriver.Chrome</a:t>
            </a:r>
            <a:r>
              <a:rPr lang="en-US" dirty="0"/>
              <a:t>(“./chromedriver.exe")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title"/>
          </p:nvPr>
        </p:nvSpPr>
        <p:spPr>
          <a:xfrm>
            <a:off x="1082007" y="4156561"/>
            <a:ext cx="10840786" cy="363609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38150">
              <a:defRPr sz="12750"/>
            </a:lvl1pPr>
          </a:lstStyle>
          <a:p>
            <a:r>
              <a:t>What is Automation good for?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Navigating to URL</a:t>
            </a:r>
          </a:p>
        </p:txBody>
      </p:sp>
      <p:sp>
        <p:nvSpPr>
          <p:cNvPr id="327" name="Shape 327"/>
          <p:cNvSpPr/>
          <p:nvPr/>
        </p:nvSpPr>
        <p:spPr>
          <a:xfrm>
            <a:off x="455296" y="4826000"/>
            <a:ext cx="12192002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driver.get(“www.craigslist.com”)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Selecting links</a:t>
            </a:r>
          </a:p>
        </p:txBody>
      </p:sp>
      <p:sp>
        <p:nvSpPr>
          <p:cNvPr id="330" name="Shape 330"/>
          <p:cNvSpPr/>
          <p:nvPr/>
        </p:nvSpPr>
        <p:spPr>
          <a:xfrm>
            <a:off x="406399" y="5036407"/>
            <a:ext cx="12192002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r>
              <a:t>.find_element_by_link_text(“next”)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Selecting anything</a:t>
            </a:r>
          </a:p>
        </p:txBody>
      </p:sp>
      <p:sp>
        <p:nvSpPr>
          <p:cNvPr id="333" name="Shape 333"/>
          <p:cNvSpPr/>
          <p:nvPr/>
        </p:nvSpPr>
        <p:spPr>
          <a:xfrm>
            <a:off x="259640" y="5036407"/>
            <a:ext cx="1248552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r>
              <a:t>.find_element_by_css_selector(“p”)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Exercises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Extract text</a:t>
            </a:r>
          </a:p>
        </p:txBody>
      </p:sp>
      <p:sp>
        <p:nvSpPr>
          <p:cNvPr id="338" name="Shape 338"/>
          <p:cNvSpPr/>
          <p:nvPr/>
        </p:nvSpPr>
        <p:spPr>
          <a:xfrm>
            <a:off x="455296" y="4826000"/>
            <a:ext cx="12192002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element.text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extract attribute</a:t>
            </a:r>
          </a:p>
        </p:txBody>
      </p:sp>
      <p:sp>
        <p:nvSpPr>
          <p:cNvPr id="341" name="Shape 341"/>
          <p:cNvSpPr/>
          <p:nvPr/>
        </p:nvSpPr>
        <p:spPr>
          <a:xfrm>
            <a:off x="406399" y="5036407"/>
            <a:ext cx="12192002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r>
              <a:t>element.get_attribute(“href”)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Input text into fields</a:t>
            </a:r>
          </a:p>
        </p:txBody>
      </p:sp>
      <p:sp>
        <p:nvSpPr>
          <p:cNvPr id="344" name="Shape 344"/>
          <p:cNvSpPr/>
          <p:nvPr/>
        </p:nvSpPr>
        <p:spPr>
          <a:xfrm>
            <a:off x="259640" y="5036407"/>
            <a:ext cx="1248552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r>
              <a:t>element.send_keys(“how to surf”)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Take a screenshot</a:t>
            </a:r>
          </a:p>
        </p:txBody>
      </p:sp>
      <p:sp>
        <p:nvSpPr>
          <p:cNvPr id="347" name="Shape 347"/>
          <p:cNvSpPr/>
          <p:nvPr/>
        </p:nvSpPr>
        <p:spPr>
          <a:xfrm>
            <a:off x="614316" y="4869328"/>
            <a:ext cx="1248552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r>
              <a:t>driver.save_screenshot(“me.jpg”)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6172" t="129" r="6044" b="129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50" name="Line"/>
          <p:cNvSpPr>
            <a:spLocks noGrp="1"/>
          </p:cNvSpPr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51" name="Files and Lo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Files and Loops</a:t>
            </a:r>
          </a:p>
        </p:txBody>
      </p:sp>
    </p:spTree>
    <p:extLst>
      <p:ext uri="{BB962C8B-B14F-4D97-AF65-F5344CB8AC3E}">
        <p14:creationId xmlns:p14="http://schemas.microsoft.com/office/powerpoint/2010/main" val="367058494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reading from fi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385572">
              <a:spcBef>
                <a:spcPts val="1800"/>
              </a:spcBef>
              <a:defRPr sz="8580"/>
            </a:lvl1pPr>
          </a:lstStyle>
          <a:p>
            <a:r>
              <a:t>reading from files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64C57C-F31A-45BA-A72D-0E9100EC60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78" name="f = open(“story.txt”)"/>
          <p:cNvSpPr txBox="1"/>
          <p:nvPr/>
        </p:nvSpPr>
        <p:spPr>
          <a:xfrm>
            <a:off x="579816" y="4565649"/>
            <a:ext cx="12116101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 = open(“story.txt”)</a:t>
            </a:r>
          </a:p>
        </p:txBody>
      </p:sp>
    </p:spTree>
    <p:extLst>
      <p:ext uri="{BB962C8B-B14F-4D97-AF65-F5344CB8AC3E}">
        <p14:creationId xmlns:p14="http://schemas.microsoft.com/office/powerpoint/2010/main" val="393014643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</a:t>
            </a:r>
          </a:p>
        </p:txBody>
      </p:sp>
      <p:sp>
        <p:nvSpPr>
          <p:cNvPr id="218" name="Shape 2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0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" y="331592"/>
            <a:ext cx="12986308" cy="90904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reading from fi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385572">
              <a:spcBef>
                <a:spcPts val="1800"/>
              </a:spcBef>
              <a:defRPr sz="8580"/>
            </a:lvl1pPr>
          </a:lstStyle>
          <a:p>
            <a:r>
              <a:t>reading from files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E470D8-ABCD-4088-A14B-D6AA41FA29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84" name="f.read()"/>
          <p:cNvSpPr txBox="1"/>
          <p:nvPr/>
        </p:nvSpPr>
        <p:spPr>
          <a:xfrm>
            <a:off x="579816" y="4565649"/>
            <a:ext cx="12116101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f.read()</a:t>
            </a:r>
          </a:p>
        </p:txBody>
      </p:sp>
      <p:sp>
        <p:nvSpPr>
          <p:cNvPr id="385" name="'coffee table,furniture,5,15\nhero with a thousand faces,books,10,20'"/>
          <p:cNvSpPr txBox="1"/>
          <p:nvPr/>
        </p:nvSpPr>
        <p:spPr>
          <a:xfrm>
            <a:off x="2373380" y="5862452"/>
            <a:ext cx="10763238" cy="182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solidFill>
                  <a:schemeClr val="accent5"/>
                </a:solidFill>
              </a:defRPr>
            </a:lvl1pPr>
          </a:lstStyle>
          <a:p>
            <a:r>
              <a:t>'coffee table,furniture,5,15\nhero with a thousand faces,books,10,20'</a:t>
            </a:r>
          </a:p>
        </p:txBody>
      </p:sp>
      <p:sp>
        <p:nvSpPr>
          <p:cNvPr id="386" name="Shape"/>
          <p:cNvSpPr/>
          <p:nvPr/>
        </p:nvSpPr>
        <p:spPr>
          <a:xfrm rot="5400000">
            <a:off x="1140030" y="5880068"/>
            <a:ext cx="689256" cy="13915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350"/>
                </a:moveTo>
                <a:lnTo>
                  <a:pt x="10800" y="0"/>
                </a:lnTo>
                <a:lnTo>
                  <a:pt x="21600" y="5350"/>
                </a:lnTo>
                <a:lnTo>
                  <a:pt x="16200" y="5350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535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3782012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reading from fi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385572">
              <a:spcBef>
                <a:spcPts val="1800"/>
              </a:spcBef>
              <a:defRPr sz="8580"/>
            </a:lvl1pPr>
          </a:lstStyle>
          <a:p>
            <a:r>
              <a:t>reading from files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8CBA44-7202-47F5-AB31-7ED6909029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89" name="f.close()"/>
          <p:cNvSpPr txBox="1"/>
          <p:nvPr/>
        </p:nvSpPr>
        <p:spPr>
          <a:xfrm>
            <a:off x="579816" y="4565649"/>
            <a:ext cx="12116101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f.close()</a:t>
            </a:r>
          </a:p>
        </p:txBody>
      </p:sp>
    </p:spTree>
    <p:extLst>
      <p:ext uri="{BB962C8B-B14F-4D97-AF65-F5344CB8AC3E}">
        <p14:creationId xmlns:p14="http://schemas.microsoft.com/office/powerpoint/2010/main" val="1286276685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roblem #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61518">
              <a:spcBef>
                <a:spcPts val="2200"/>
              </a:spcBef>
              <a:defRPr sz="10270"/>
            </a:lvl1pPr>
          </a:lstStyle>
          <a:p>
            <a:r>
              <a:t>Problem #1</a:t>
            </a:r>
          </a:p>
        </p:txBody>
      </p:sp>
      <p:sp>
        <p:nvSpPr>
          <p:cNvPr id="395" name="Nobody remembers to close()…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chemeClr val="accent1"/>
              </a:buClr>
              <a:buSzPct val="104999"/>
              <a:buChar char="▸"/>
              <a:defRPr sz="5400"/>
            </a:pPr>
            <a:r>
              <a:t>Nobody remembers to close()</a:t>
            </a:r>
          </a:p>
          <a:p>
            <a:pPr>
              <a:buClr>
                <a:schemeClr val="accent1"/>
              </a:buClr>
              <a:buSzPct val="104999"/>
              <a:buChar char="▸"/>
              <a:defRPr sz="5400"/>
            </a:pPr>
            <a:r>
              <a:t>Needs to be automatic instead</a:t>
            </a:r>
          </a:p>
        </p:txBody>
      </p:sp>
    </p:spTree>
    <p:extLst>
      <p:ext uri="{BB962C8B-B14F-4D97-AF65-F5344CB8AC3E}">
        <p14:creationId xmlns:p14="http://schemas.microsoft.com/office/powerpoint/2010/main" val="1274246465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Context manag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03097">
              <a:spcBef>
                <a:spcPts val="1900"/>
              </a:spcBef>
              <a:defRPr sz="8970"/>
            </a:lvl1pPr>
          </a:lstStyle>
          <a:p>
            <a:r>
              <a:t>Context managers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DB0498-3CCC-41EA-BF10-EEE153F192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98" name="with open(“story.txt”) as f:…"/>
          <p:cNvSpPr txBox="1"/>
          <p:nvPr/>
        </p:nvSpPr>
        <p:spPr>
          <a:xfrm>
            <a:off x="579816" y="4000499"/>
            <a:ext cx="12116101" cy="205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Helvetica"/>
                <a:ea typeface="Helvetica"/>
                <a:cs typeface="Helvetica"/>
                <a:sym typeface="Helvetica"/>
              </a:defRPr>
            </a:pPr>
            <a:r>
              <a:t>with open(“story.txt”) as f:</a:t>
            </a:r>
          </a:p>
          <a:p>
            <a:pPr>
              <a:defRPr sz="5400">
                <a:latin typeface="Helvetica"/>
                <a:ea typeface="Helvetica"/>
                <a:cs typeface="Helvetica"/>
                <a:sym typeface="Helvetica"/>
              </a:defRPr>
            </a:pPr>
            <a:r>
              <a:t>   # Do stuff</a:t>
            </a:r>
          </a:p>
        </p:txBody>
      </p:sp>
    </p:spTree>
    <p:extLst>
      <p:ext uri="{BB962C8B-B14F-4D97-AF65-F5344CB8AC3E}">
        <p14:creationId xmlns:p14="http://schemas.microsoft.com/office/powerpoint/2010/main" val="794638097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roblem #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61518">
              <a:spcBef>
                <a:spcPts val="2200"/>
              </a:spcBef>
              <a:defRPr sz="10270"/>
            </a:lvl1pPr>
          </a:lstStyle>
          <a:p>
            <a:r>
              <a:t>Problem #2</a:t>
            </a:r>
          </a:p>
        </p:txBody>
      </p:sp>
      <p:sp>
        <p:nvSpPr>
          <p:cNvPr id="409" name="Don’t want to read() entire file!…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chemeClr val="accent1"/>
              </a:buClr>
              <a:buSzPct val="104999"/>
              <a:buChar char="▸"/>
              <a:defRPr sz="5400"/>
            </a:pPr>
            <a:r>
              <a:t>Don’t want to read() entire file!</a:t>
            </a:r>
          </a:p>
          <a:p>
            <a:pPr>
              <a:buClr>
                <a:schemeClr val="accent1"/>
              </a:buClr>
              <a:buSzPct val="104999"/>
              <a:buChar char="▸"/>
              <a:defRPr sz="5400"/>
            </a:pPr>
            <a:r>
              <a:t>Just give me one line at a time</a:t>
            </a:r>
          </a:p>
        </p:txBody>
      </p:sp>
    </p:spTree>
    <p:extLst>
      <p:ext uri="{BB962C8B-B14F-4D97-AF65-F5344CB8AC3E}">
        <p14:creationId xmlns:p14="http://schemas.microsoft.com/office/powerpoint/2010/main" val="1233055004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readlin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61518">
              <a:spcBef>
                <a:spcPts val="2200"/>
              </a:spcBef>
              <a:defRPr sz="10270"/>
            </a:lvl1pPr>
          </a:lstStyle>
          <a:p>
            <a:r>
              <a:t>readlines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3C55CF-184C-41D9-96B3-B7586F0C7B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2" name="f.readlines()"/>
          <p:cNvSpPr txBox="1"/>
          <p:nvPr/>
        </p:nvSpPr>
        <p:spPr>
          <a:xfrm>
            <a:off x="579816" y="4565649"/>
            <a:ext cx="12116101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f.readlines()</a:t>
            </a:r>
          </a:p>
        </p:txBody>
      </p:sp>
      <p:sp>
        <p:nvSpPr>
          <p:cNvPr id="413" name="[‘coffee table,furniture,5,15’,…"/>
          <p:cNvSpPr txBox="1"/>
          <p:nvPr/>
        </p:nvSpPr>
        <p:spPr>
          <a:xfrm>
            <a:off x="2322712" y="5809871"/>
            <a:ext cx="10763238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000">
                <a:solidFill>
                  <a:schemeClr val="accent5"/>
                </a:solidFill>
              </a:defRPr>
            </a:pPr>
            <a:r>
              <a:t>[‘coffee table,furniture,5,15’,</a:t>
            </a:r>
          </a:p>
          <a:p>
            <a:pPr>
              <a:defRPr sz="5000">
                <a:solidFill>
                  <a:schemeClr val="accent5"/>
                </a:solidFill>
              </a:defRPr>
            </a:pPr>
            <a:r>
              <a:t>…</a:t>
            </a:r>
          </a:p>
          <a:p>
            <a:pPr>
              <a:defRPr sz="5000">
                <a:solidFill>
                  <a:schemeClr val="accent5"/>
                </a:solidFill>
              </a:defRPr>
            </a:pPr>
            <a:r>
              <a:t>‘hero with a face,books,10,20’]</a:t>
            </a:r>
          </a:p>
        </p:txBody>
      </p:sp>
      <p:sp>
        <p:nvSpPr>
          <p:cNvPr id="414" name="Shape"/>
          <p:cNvSpPr/>
          <p:nvPr/>
        </p:nvSpPr>
        <p:spPr>
          <a:xfrm rot="5400000">
            <a:off x="810688" y="5677396"/>
            <a:ext cx="689255" cy="13915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350"/>
                </a:moveTo>
                <a:lnTo>
                  <a:pt x="10800" y="0"/>
                </a:lnTo>
                <a:lnTo>
                  <a:pt x="21600" y="5350"/>
                </a:lnTo>
                <a:lnTo>
                  <a:pt x="16200" y="5350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535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9538687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  <a:endParaRPr/>
          </a:p>
        </p:txBody>
      </p:sp>
      <p:sp>
        <p:nvSpPr>
          <p:cNvPr id="391" name="Shape 39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92" name="pasted-imag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303" y="960635"/>
            <a:ext cx="13919482" cy="78324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93616289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readlin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61518">
              <a:spcBef>
                <a:spcPts val="2200"/>
              </a:spcBef>
              <a:defRPr sz="10270"/>
            </a:lvl1pPr>
          </a:lstStyle>
          <a:p>
            <a:r>
              <a:t>readlines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A408CA-1F3F-42E7-933F-59DE0B90F4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7" name="with open(“story.txt”) as f:…"/>
          <p:cNvSpPr txBox="1"/>
          <p:nvPr/>
        </p:nvSpPr>
        <p:spPr>
          <a:xfrm>
            <a:off x="579816" y="3435350"/>
            <a:ext cx="12116101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Helvetica"/>
                <a:ea typeface="Helvetica"/>
                <a:cs typeface="Helvetica"/>
                <a:sym typeface="Helvetica"/>
              </a:defRPr>
            </a:pPr>
            <a:r>
              <a:t>with open(“story.txt”) as f:</a:t>
            </a:r>
          </a:p>
          <a:p>
            <a:pPr>
              <a:defRPr sz="5400">
                <a:latin typeface="Helvetica"/>
                <a:ea typeface="Helvetica"/>
                <a:cs typeface="Helvetica"/>
                <a:sym typeface="Helvetica"/>
              </a:defRPr>
            </a:pPr>
            <a:r>
              <a:t>   for line in </a:t>
            </a:r>
            <a:r>
              <a:rPr>
                <a:solidFill>
                  <a:schemeClr val="accent3"/>
                </a:solidFill>
              </a:rPr>
              <a:t>f.readlines()</a:t>
            </a:r>
            <a:r>
              <a:t>:</a:t>
            </a:r>
          </a:p>
          <a:p>
            <a:pPr lvl="4">
              <a:defRPr sz="5400">
                <a:latin typeface="Helvetica"/>
                <a:ea typeface="Helvetica"/>
                <a:cs typeface="Helvetica"/>
                <a:sym typeface="Helvetica"/>
              </a:defRPr>
            </a:pPr>
            <a:r>
              <a:t>   # Handle one line</a:t>
            </a:r>
          </a:p>
        </p:txBody>
      </p:sp>
    </p:spTree>
    <p:extLst>
      <p:ext uri="{BB962C8B-B14F-4D97-AF65-F5344CB8AC3E}">
        <p14:creationId xmlns:p14="http://schemas.microsoft.com/office/powerpoint/2010/main" val="3214517292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pl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Split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53FE5B-2558-4D79-B306-E9E4BB43C7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23" name="“id, name, date”.split(“,”)"/>
          <p:cNvSpPr txBox="1"/>
          <p:nvPr/>
        </p:nvSpPr>
        <p:spPr>
          <a:xfrm>
            <a:off x="495150" y="4413249"/>
            <a:ext cx="11562527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“id, name, date”.split(“,”)</a:t>
            </a:r>
          </a:p>
        </p:txBody>
      </p:sp>
      <p:sp>
        <p:nvSpPr>
          <p:cNvPr id="424" name="Arrow"/>
          <p:cNvSpPr/>
          <p:nvPr/>
        </p:nvSpPr>
        <p:spPr>
          <a:xfrm rot="21591301">
            <a:off x="686250" y="6138653"/>
            <a:ext cx="1620784" cy="518252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425" name="[“id”, “name”, “date”]"/>
          <p:cNvSpPr txBox="1"/>
          <p:nvPr/>
        </p:nvSpPr>
        <p:spPr>
          <a:xfrm>
            <a:off x="2506543" y="5884681"/>
            <a:ext cx="735457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dirty="0"/>
              <a:t>[“id”, “</a:t>
            </a:r>
            <a:r>
              <a:rPr lang="en-US" dirty="0"/>
              <a:t> </a:t>
            </a:r>
            <a:r>
              <a:rPr dirty="0"/>
              <a:t>name”, “</a:t>
            </a:r>
            <a:r>
              <a:rPr lang="en-US" dirty="0"/>
              <a:t> </a:t>
            </a:r>
            <a:r>
              <a:rPr dirty="0"/>
              <a:t>date”]</a:t>
            </a:r>
          </a:p>
        </p:txBody>
      </p:sp>
    </p:spTree>
    <p:extLst>
      <p:ext uri="{BB962C8B-B14F-4D97-AF65-F5344CB8AC3E}">
        <p14:creationId xmlns:p14="http://schemas.microsoft.com/office/powerpoint/2010/main" val="4164844637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>
            <a:spLocks noGrp="1"/>
          </p:cNvSpPr>
          <p:nvPr>
            <p:ph type="title"/>
          </p:nvPr>
        </p:nvSpPr>
        <p:spPr>
          <a:xfrm>
            <a:off x="3612791" y="2616200"/>
            <a:ext cx="7400596" cy="4521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Python review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  <a:endParaRPr/>
          </a:p>
        </p:txBody>
      </p:sp>
      <p:pic>
        <p:nvPicPr>
          <p:cNvPr id="223" name="pasted-image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72" y="1496918"/>
            <a:ext cx="13012544" cy="6759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99953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7000"/>
            </a:lvl1pPr>
          </a:lstStyle>
          <a:p>
            <a:r>
              <a:t>Values: What kinds ARE THERE?</a:t>
            </a:r>
          </a:p>
        </p:txBody>
      </p:sp>
      <p:sp>
        <p:nvSpPr>
          <p:cNvPr id="352" name="Shape 352"/>
          <p:cNvSpPr>
            <a:spLocks noGrp="1"/>
          </p:cNvSpPr>
          <p:nvPr>
            <p:ph type="body" idx="1"/>
          </p:nvPr>
        </p:nvSpPr>
        <p:spPr>
          <a:xfrm>
            <a:off x="647700" y="3066806"/>
            <a:ext cx="11493039" cy="5109041"/>
          </a:xfrm>
          <a:prstGeom prst="rect">
            <a:avLst/>
          </a:prstGeom>
        </p:spPr>
        <p:txBody>
          <a:bodyPr anchor="t"/>
          <a:lstStyle/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54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Int</a:t>
            </a: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54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Float</a:t>
            </a: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54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String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999530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t>Mixing data types</a:t>
            </a:r>
          </a:p>
        </p:txBody>
      </p:sp>
      <p:sp>
        <p:nvSpPr>
          <p:cNvPr id="355" name="Shape 355"/>
          <p:cNvSpPr/>
          <p:nvPr/>
        </p:nvSpPr>
        <p:spPr>
          <a:xfrm>
            <a:off x="556366" y="4260848"/>
            <a:ext cx="11454712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r>
              <a:t>1 + 7.0 = 8.0</a:t>
            </a:r>
          </a:p>
        </p:txBody>
      </p:sp>
      <p:sp>
        <p:nvSpPr>
          <p:cNvPr id="356" name="Shape 356"/>
          <p:cNvSpPr/>
          <p:nvPr/>
        </p:nvSpPr>
        <p:spPr>
          <a:xfrm rot="18546354">
            <a:off x="6693316" y="4412248"/>
            <a:ext cx="157389" cy="71763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357" name="Shape 357"/>
          <p:cNvSpPr/>
          <p:nvPr/>
        </p:nvSpPr>
        <p:spPr>
          <a:xfrm rot="2624366">
            <a:off x="7299697" y="3930634"/>
            <a:ext cx="170442" cy="1227898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999530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t>Mixing data types</a:t>
            </a:r>
          </a:p>
        </p:txBody>
      </p:sp>
      <p:sp>
        <p:nvSpPr>
          <p:cNvPr id="360" name="Shape 360"/>
          <p:cNvSpPr/>
          <p:nvPr/>
        </p:nvSpPr>
        <p:spPr>
          <a:xfrm>
            <a:off x="556366" y="4260848"/>
            <a:ext cx="11454712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r>
              <a:t>1 + 7.0 = 8.2</a:t>
            </a:r>
          </a:p>
        </p:txBody>
      </p:sp>
      <p:sp>
        <p:nvSpPr>
          <p:cNvPr id="361" name="Shape 361"/>
          <p:cNvSpPr/>
          <p:nvPr/>
        </p:nvSpPr>
        <p:spPr>
          <a:xfrm rot="18546354">
            <a:off x="6693316" y="4412248"/>
            <a:ext cx="157389" cy="71763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362" name="Shape 362"/>
          <p:cNvSpPr/>
          <p:nvPr/>
        </p:nvSpPr>
        <p:spPr>
          <a:xfrm rot="2624366">
            <a:off x="7299697" y="3930634"/>
            <a:ext cx="170442" cy="1227898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363" name="Shape 363"/>
          <p:cNvSpPr/>
          <p:nvPr/>
        </p:nvSpPr>
        <p:spPr>
          <a:xfrm>
            <a:off x="556366" y="5691716"/>
            <a:ext cx="11454712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1 + “7.0” = </a:t>
            </a:r>
            <a:r>
              <a:rPr>
                <a:solidFill>
                  <a:schemeClr val="accent5"/>
                </a:solidFill>
              </a:rPr>
              <a:t>error</a:t>
            </a:r>
          </a:p>
        </p:txBody>
      </p:sp>
      <p:sp>
        <p:nvSpPr>
          <p:cNvPr id="364" name="Shape 364"/>
          <p:cNvSpPr/>
          <p:nvPr/>
        </p:nvSpPr>
        <p:spPr>
          <a:xfrm rot="2859210">
            <a:off x="6922709" y="6142973"/>
            <a:ext cx="1542640" cy="32593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365" name="Shape 365"/>
          <p:cNvSpPr/>
          <p:nvPr/>
        </p:nvSpPr>
        <p:spPr>
          <a:xfrm rot="18911602">
            <a:off x="6930445" y="6113328"/>
            <a:ext cx="1597713" cy="310156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999530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t>Mixing data types</a:t>
            </a:r>
          </a:p>
        </p:txBody>
      </p:sp>
      <p:sp>
        <p:nvSpPr>
          <p:cNvPr id="368" name="Shape 368"/>
          <p:cNvSpPr/>
          <p:nvPr/>
        </p:nvSpPr>
        <p:spPr>
          <a:xfrm>
            <a:off x="556366" y="4260848"/>
            <a:ext cx="11454712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r>
              <a:t>1 + 7.0 = 8</a:t>
            </a:r>
          </a:p>
        </p:txBody>
      </p:sp>
      <p:sp>
        <p:nvSpPr>
          <p:cNvPr id="369" name="Shape 369"/>
          <p:cNvSpPr/>
          <p:nvPr/>
        </p:nvSpPr>
        <p:spPr>
          <a:xfrm rot="18546354">
            <a:off x="6693316" y="4412248"/>
            <a:ext cx="157389" cy="71763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370" name="Shape 370"/>
          <p:cNvSpPr/>
          <p:nvPr/>
        </p:nvSpPr>
        <p:spPr>
          <a:xfrm rot="2624366">
            <a:off x="7299697" y="3930634"/>
            <a:ext cx="170442" cy="1227898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371" name="Shape 371"/>
          <p:cNvSpPr/>
          <p:nvPr/>
        </p:nvSpPr>
        <p:spPr>
          <a:xfrm>
            <a:off x="556366" y="5691716"/>
            <a:ext cx="11454712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r>
              <a:t>1 + int(“7.0”) = 8.0</a:t>
            </a:r>
          </a:p>
        </p:txBody>
      </p:sp>
      <p:sp>
        <p:nvSpPr>
          <p:cNvPr id="372" name="Shape 372"/>
          <p:cNvSpPr/>
          <p:nvPr/>
        </p:nvSpPr>
        <p:spPr>
          <a:xfrm rot="18546354">
            <a:off x="8564449" y="5809248"/>
            <a:ext cx="157389" cy="71763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373" name="Shape 373"/>
          <p:cNvSpPr/>
          <p:nvPr/>
        </p:nvSpPr>
        <p:spPr>
          <a:xfrm rot="2624366">
            <a:off x="9170830" y="5327634"/>
            <a:ext cx="170442" cy="1227898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For-Loops</a:t>
            </a:r>
          </a:p>
        </p:txBody>
      </p:sp>
      <p:sp>
        <p:nvSpPr>
          <p:cNvPr id="376" name="Shape 376"/>
          <p:cNvSpPr>
            <a:spLocks noGrp="1"/>
          </p:cNvSpPr>
          <p:nvPr>
            <p:ph type="body" sz="half" idx="1"/>
          </p:nvPr>
        </p:nvSpPr>
        <p:spPr>
          <a:xfrm>
            <a:off x="406400" y="3953767"/>
            <a:ext cx="12192000" cy="2531601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649492" indent="-649492" defTabSz="537463">
              <a:spcBef>
                <a:spcPts val="2500"/>
              </a:spcBef>
              <a:buClrTx/>
              <a:buSzPct val="40000"/>
              <a:buFontTx/>
              <a:buBlip>
                <a:blip r:embed="rId2"/>
              </a:buBlip>
              <a:defRPr sz="5888"/>
            </a:pPr>
            <a:r>
              <a:t>Repeats a chunk of code</a:t>
            </a:r>
          </a:p>
          <a:p>
            <a:pPr marL="649492" indent="-649492" defTabSz="537463">
              <a:lnSpc>
                <a:spcPct val="200000"/>
              </a:lnSpc>
              <a:spcBef>
                <a:spcPts val="2500"/>
              </a:spcBef>
              <a:buClrTx/>
              <a:buSzPct val="40000"/>
              <a:buFontTx/>
              <a:buBlip>
                <a:blip r:embed="rId2"/>
              </a:buBlip>
              <a:defRPr sz="5888"/>
            </a:pPr>
            <a:r>
              <a:t>Hands in different item each time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>
            <a:spLocks noGrp="1"/>
          </p:cNvSpPr>
          <p:nvPr>
            <p:ph type="title" idx="4294967295"/>
          </p:nvPr>
        </p:nvSpPr>
        <p:spPr>
          <a:xfrm>
            <a:off x="644028" y="714129"/>
            <a:ext cx="6027144" cy="1417969"/>
          </a:xfrm>
          <a:prstGeom prst="rect">
            <a:avLst/>
          </a:prstGeom>
        </p:spPr>
        <p:txBody>
          <a:bodyPr>
            <a:normAutofit/>
          </a:bodyPr>
          <a:lstStyle>
            <a:lvl1pPr defTabSz="461518">
              <a:spcBef>
                <a:spcPts val="2200"/>
              </a:spcBef>
              <a:defRPr sz="10270"/>
            </a:lvl1pPr>
          </a:lstStyle>
          <a:p>
            <a:r>
              <a:t>For-loops</a:t>
            </a:r>
          </a:p>
        </p:txBody>
      </p:sp>
      <p:sp>
        <p:nvSpPr>
          <p:cNvPr id="379" name="Shape 379"/>
          <p:cNvSpPr/>
          <p:nvPr/>
        </p:nvSpPr>
        <p:spPr>
          <a:xfrm>
            <a:off x="579816" y="3435350"/>
            <a:ext cx="12116101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pets = [“dog”, “cat”, “fish”]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for pet in pets: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print(pet)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>
            <a:spLocks noGrp="1"/>
          </p:cNvSpPr>
          <p:nvPr>
            <p:ph type="title" idx="4294967295"/>
          </p:nvPr>
        </p:nvSpPr>
        <p:spPr>
          <a:xfrm>
            <a:off x="644028" y="714129"/>
            <a:ext cx="6027144" cy="1417969"/>
          </a:xfrm>
          <a:prstGeom prst="rect">
            <a:avLst/>
          </a:prstGeom>
        </p:spPr>
        <p:txBody>
          <a:bodyPr>
            <a:normAutofit/>
          </a:bodyPr>
          <a:lstStyle>
            <a:lvl1pPr defTabSz="461518">
              <a:spcBef>
                <a:spcPts val="2200"/>
              </a:spcBef>
              <a:defRPr sz="10270"/>
            </a:lvl1pPr>
          </a:lstStyle>
          <a:p>
            <a:r>
              <a:t>For-loops</a:t>
            </a:r>
          </a:p>
        </p:txBody>
      </p:sp>
      <p:sp>
        <p:nvSpPr>
          <p:cNvPr id="385" name="Shape 385"/>
          <p:cNvSpPr/>
          <p:nvPr/>
        </p:nvSpPr>
        <p:spPr>
          <a:xfrm>
            <a:off x="579816" y="3435350"/>
            <a:ext cx="12116101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pets = [</a:t>
            </a:r>
            <a:r>
              <a:rPr>
                <a:solidFill>
                  <a:schemeClr val="accent3"/>
                </a:solidFill>
              </a:rPr>
              <a:t>“dog”</a:t>
            </a:r>
            <a:r>
              <a:t>, “cat”, “fish”]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for pet in pets: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print(</a:t>
            </a:r>
            <a:r>
              <a:rPr>
                <a:solidFill>
                  <a:schemeClr val="accent3"/>
                </a:solidFill>
              </a:rPr>
              <a:t>“dog”</a:t>
            </a:r>
            <a:r>
              <a:t>)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/>
          </p:cNvSpPr>
          <p:nvPr>
            <p:ph type="title" idx="4294967295"/>
          </p:nvPr>
        </p:nvSpPr>
        <p:spPr>
          <a:xfrm>
            <a:off x="644028" y="714129"/>
            <a:ext cx="6027144" cy="1417969"/>
          </a:xfrm>
          <a:prstGeom prst="rect">
            <a:avLst/>
          </a:prstGeom>
        </p:spPr>
        <p:txBody>
          <a:bodyPr>
            <a:normAutofit/>
          </a:bodyPr>
          <a:lstStyle>
            <a:lvl1pPr defTabSz="461518">
              <a:spcBef>
                <a:spcPts val="2200"/>
              </a:spcBef>
              <a:defRPr sz="10270"/>
            </a:lvl1pPr>
          </a:lstStyle>
          <a:p>
            <a:r>
              <a:t>For-loops</a:t>
            </a:r>
          </a:p>
        </p:txBody>
      </p:sp>
      <p:sp>
        <p:nvSpPr>
          <p:cNvPr id="388" name="Shape 388"/>
          <p:cNvSpPr/>
          <p:nvPr/>
        </p:nvSpPr>
        <p:spPr>
          <a:xfrm>
            <a:off x="579816" y="3435350"/>
            <a:ext cx="12116101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pets = [“dog”, </a:t>
            </a:r>
            <a:r>
              <a:rPr>
                <a:solidFill>
                  <a:schemeClr val="accent3"/>
                </a:solidFill>
              </a:rPr>
              <a:t>“cat”</a:t>
            </a:r>
            <a:r>
              <a:t>, “fish”]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for pet in pets: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print(</a:t>
            </a:r>
            <a:r>
              <a:rPr>
                <a:solidFill>
                  <a:schemeClr val="accent3"/>
                </a:solidFill>
              </a:rPr>
              <a:t>“cat”</a:t>
            </a:r>
            <a:r>
              <a:t>)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Exercises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pasted-image.pn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41639" r="20860"/>
          <a:stretch>
            <a:fillRect/>
          </a:stretch>
        </p:blipFill>
        <p:spPr>
          <a:xfrm>
            <a:off x="0" y="0"/>
            <a:ext cx="5486400" cy="9753600"/>
          </a:xfrm>
          <a:prstGeom prst="rect">
            <a:avLst/>
          </a:prstGeom>
        </p:spPr>
      </p:pic>
      <p:sp>
        <p:nvSpPr>
          <p:cNvPr id="395" name="Shape 3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Gmail</a:t>
            </a:r>
          </a:p>
        </p:txBody>
      </p:sp>
      <p:sp>
        <p:nvSpPr>
          <p:cNvPr id="396" name="Shape 3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automating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asted-image.png">
            <a:extLst>
              <a:ext uri="{FF2B5EF4-FFF2-40B4-BE49-F238E27FC236}">
                <a16:creationId xmlns:a16="http://schemas.microsoft.com/office/drawing/2014/main" id="{BCCB3970-6BFA-46C4-83C5-12DF02BCB14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94447" y="1241789"/>
            <a:ext cx="9756153" cy="811736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57019B-EEAB-44D8-9626-4AB5F46AA0B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394447" y="233082"/>
            <a:ext cx="11187953" cy="681318"/>
          </a:xfrm>
        </p:spPr>
        <p:txBody>
          <a:bodyPr/>
          <a:lstStyle/>
          <a:p>
            <a:r>
              <a:rPr lang="en-US" dirty="0">
                <a:latin typeface="Selawik" panose="020B0604020202020204" pitchFamily="34" charset="0"/>
                <a:ea typeface="MS Gothic" panose="020B0609070205080204" pitchFamily="49" charset="-128"/>
                <a:cs typeface="Posterama" panose="020B0502040204020203" pitchFamily="34" charset="0"/>
              </a:rPr>
              <a:t>Nomad List</a:t>
            </a:r>
          </a:p>
        </p:txBody>
      </p:sp>
    </p:spTree>
    <p:extLst>
      <p:ext uri="{BB962C8B-B14F-4D97-AF65-F5344CB8AC3E}">
        <p14:creationId xmlns:p14="http://schemas.microsoft.com/office/powerpoint/2010/main" val="3115735134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Yagmail"/>
          <p:cNvSpPr txBox="1">
            <a:spLocks noGrp="1"/>
          </p:cNvSpPr>
          <p:nvPr>
            <p:ph type="title" idx="4294967295"/>
          </p:nvPr>
        </p:nvSpPr>
        <p:spPr>
          <a:xfrm>
            <a:off x="568026" y="967469"/>
            <a:ext cx="7352826" cy="1417970"/>
          </a:xfrm>
          <a:prstGeom prst="rect">
            <a:avLst/>
          </a:prstGeom>
        </p:spPr>
        <p:txBody>
          <a:bodyPr/>
          <a:lstStyle>
            <a:lvl1pPr defTabSz="461518">
              <a:spcBef>
                <a:spcPts val="2200"/>
              </a:spcBef>
              <a:defRPr sz="10270"/>
            </a:lvl1pPr>
          </a:lstStyle>
          <a:p>
            <a:r>
              <a:t>Yagmail</a:t>
            </a:r>
          </a:p>
        </p:txBody>
      </p:sp>
      <p:sp>
        <p:nvSpPr>
          <p:cNvPr id="449" name="import yagmail"/>
          <p:cNvSpPr txBox="1"/>
          <p:nvPr/>
        </p:nvSpPr>
        <p:spPr>
          <a:xfrm>
            <a:off x="579816" y="4565649"/>
            <a:ext cx="12116101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import yagmail</a:t>
            </a:r>
          </a:p>
        </p:txBody>
      </p:sp>
    </p:spTree>
    <p:extLst>
      <p:ext uri="{BB962C8B-B14F-4D97-AF65-F5344CB8AC3E}">
        <p14:creationId xmlns:p14="http://schemas.microsoft.com/office/powerpoint/2010/main" val="3209345182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Yagmai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61518">
              <a:spcBef>
                <a:spcPts val="2200"/>
              </a:spcBef>
              <a:defRPr sz="10270"/>
            </a:lvl1pPr>
          </a:lstStyle>
          <a:p>
            <a:r>
              <a:t>Yagmail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817794-171C-451A-9DD4-120774EF74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dirty="0">
                <a:solidFill>
                  <a:schemeClr val="accent2"/>
                </a:solidFill>
                <a:latin typeface="Consolas" panose="020B0609020204030204" pitchFamily="49" charset="0"/>
                <a:cs typeface="CordiaUPC" panose="020B0502040204020203" pitchFamily="34" charset="-34"/>
              </a:rPr>
              <a:t>#E.g.: email address is johndoe@gmail.com</a:t>
            </a:r>
          </a:p>
          <a:p>
            <a:pPr marL="0" indent="0">
              <a:buNone/>
            </a:pPr>
            <a:r>
              <a:rPr lang="en-US" sz="3500" dirty="0">
                <a:latin typeface="Consolas" panose="020B0609020204030204" pitchFamily="49" charset="0"/>
                <a:cs typeface="CordiaUPC" panose="020B0502040204020203" pitchFamily="34" charset="-34"/>
              </a:rPr>
              <a:t>username = ‘</a:t>
            </a:r>
            <a:r>
              <a:rPr lang="en-US" sz="3500" dirty="0" err="1">
                <a:latin typeface="Consolas" panose="020B0609020204030204" pitchFamily="49" charset="0"/>
                <a:cs typeface="CordiaUPC" panose="020B0502040204020203" pitchFamily="34" charset="-34"/>
              </a:rPr>
              <a:t>johndoe</a:t>
            </a:r>
            <a:r>
              <a:rPr lang="en-US" sz="3500" dirty="0">
                <a:latin typeface="Consolas" panose="020B0609020204030204" pitchFamily="49" charset="0"/>
                <a:cs typeface="CordiaUPC" panose="020B0502040204020203" pitchFamily="34" charset="-34"/>
              </a:rPr>
              <a:t>’ </a:t>
            </a:r>
            <a:r>
              <a:rPr lang="en-US" sz="3500" dirty="0">
                <a:solidFill>
                  <a:schemeClr val="accent2"/>
                </a:solidFill>
                <a:latin typeface="Consolas" panose="020B0609020204030204" pitchFamily="49" charset="0"/>
                <a:cs typeface="CordiaUPC" panose="020B0502040204020203" pitchFamily="34" charset="-34"/>
              </a:rPr>
              <a:t>#only text before the `@`</a:t>
            </a:r>
          </a:p>
          <a:p>
            <a:pPr marL="0" indent="0">
              <a:buNone/>
            </a:pPr>
            <a:r>
              <a:rPr lang="en-US" sz="3500" dirty="0">
                <a:latin typeface="Consolas" panose="020B0609020204030204" pitchFamily="49" charset="0"/>
                <a:cs typeface="CordiaUPC" panose="020B0502040204020203" pitchFamily="34" charset="-34"/>
              </a:rPr>
              <a:t>password = ‘password’</a:t>
            </a:r>
          </a:p>
          <a:p>
            <a:pPr marL="0" indent="0">
              <a:buNone/>
            </a:pPr>
            <a:r>
              <a:rPr lang="en-US" sz="3500" dirty="0" err="1">
                <a:solidFill>
                  <a:srgbClr val="92D050"/>
                </a:solidFill>
                <a:latin typeface="Consolas" panose="020B0609020204030204" pitchFamily="49" charset="0"/>
                <a:cs typeface="CordiaUPC" panose="020B0502040204020203" pitchFamily="34" charset="-34"/>
              </a:rPr>
              <a:t>yag</a:t>
            </a:r>
            <a:r>
              <a:rPr lang="en-US" sz="3500" dirty="0">
                <a:solidFill>
                  <a:srgbClr val="92D050"/>
                </a:solidFill>
                <a:latin typeface="Consolas" panose="020B0609020204030204" pitchFamily="49" charset="0"/>
                <a:cs typeface="CordiaUPC" panose="020B0502040204020203" pitchFamily="34" charset="-34"/>
              </a:rPr>
              <a:t> = </a:t>
            </a:r>
            <a:r>
              <a:rPr lang="en-US" sz="3500" dirty="0" err="1">
                <a:solidFill>
                  <a:srgbClr val="92D050"/>
                </a:solidFill>
                <a:latin typeface="Consolas" panose="020B0609020204030204" pitchFamily="49" charset="0"/>
                <a:cs typeface="CordiaUPC" panose="020B0502040204020203" pitchFamily="34" charset="-34"/>
              </a:rPr>
              <a:t>yagmail.SMTP</a:t>
            </a:r>
            <a:r>
              <a:rPr lang="en-US" sz="3500" dirty="0">
                <a:solidFill>
                  <a:srgbClr val="92D050"/>
                </a:solidFill>
                <a:latin typeface="Consolas" panose="020B0609020204030204" pitchFamily="49" charset="0"/>
                <a:cs typeface="CordiaUPC" panose="020B0502040204020203" pitchFamily="34" charset="-34"/>
              </a:rPr>
              <a:t>(username, password)</a:t>
            </a:r>
          </a:p>
          <a:p>
            <a:pPr marL="0" indent="0">
              <a:buNone/>
            </a:pPr>
            <a:endParaRPr lang="en-US" sz="3500" dirty="0">
              <a:latin typeface="Consolas" panose="020B0609020204030204" pitchFamily="49" charset="0"/>
              <a:cs typeface="CordiaUPC" panose="020B0502040204020203" pitchFamily="34" charset="-34"/>
            </a:endParaRPr>
          </a:p>
          <a:p>
            <a:pPr marL="0" indent="0">
              <a:buNone/>
            </a:pPr>
            <a:r>
              <a:rPr lang="en-US" sz="3500" dirty="0">
                <a:solidFill>
                  <a:schemeClr val="accent2"/>
                </a:solidFill>
                <a:latin typeface="Consolas" panose="020B0609020204030204" pitchFamily="49" charset="0"/>
                <a:cs typeface="CordiaUPC" panose="020B0502040204020203" pitchFamily="34" charset="-34"/>
              </a:rPr>
              <a:t>#E.g. target email address is janedoe@gmail.com</a:t>
            </a:r>
          </a:p>
          <a:p>
            <a:pPr marL="0" indent="0">
              <a:buNone/>
            </a:pPr>
            <a:r>
              <a:rPr lang="en-US" sz="3500" dirty="0" err="1">
                <a:latin typeface="Consolas" panose="020B0609020204030204" pitchFamily="49" charset="0"/>
                <a:cs typeface="CordiaUPC" panose="020B0502040204020203" pitchFamily="34" charset="-34"/>
              </a:rPr>
              <a:t>tgt_email</a:t>
            </a:r>
            <a:r>
              <a:rPr lang="en-US" sz="3500" dirty="0">
                <a:latin typeface="Consolas" panose="020B0609020204030204" pitchFamily="49" charset="0"/>
                <a:cs typeface="CordiaUPC" panose="020B0502040204020203" pitchFamily="34" charset="-34"/>
              </a:rPr>
              <a:t> = ‘janedoe@gmail.com’</a:t>
            </a:r>
          </a:p>
          <a:p>
            <a:pPr marL="0" indent="0">
              <a:buNone/>
            </a:pPr>
            <a:r>
              <a:rPr lang="en-US" sz="3500" dirty="0" err="1">
                <a:solidFill>
                  <a:srgbClr val="92D050"/>
                </a:solidFill>
                <a:latin typeface="Consolas" panose="020B0609020204030204" pitchFamily="49" charset="0"/>
                <a:cs typeface="CordiaUPC" panose="020B0502040204020203" pitchFamily="34" charset="-34"/>
              </a:rPr>
              <a:t>yag.send</a:t>
            </a:r>
            <a:r>
              <a:rPr lang="en-US" sz="3500" dirty="0">
                <a:solidFill>
                  <a:srgbClr val="92D050"/>
                </a:solidFill>
                <a:latin typeface="Consolas" panose="020B0609020204030204" pitchFamily="49" charset="0"/>
                <a:cs typeface="CordiaUPC" panose="020B0502040204020203" pitchFamily="34" charset="-34"/>
              </a:rPr>
              <a:t>(</a:t>
            </a:r>
            <a:r>
              <a:rPr lang="en-US" sz="3500" dirty="0" err="1">
                <a:solidFill>
                  <a:srgbClr val="92D050"/>
                </a:solidFill>
                <a:latin typeface="Consolas" panose="020B0609020204030204" pitchFamily="49" charset="0"/>
                <a:cs typeface="CordiaUPC" panose="020B0502040204020203" pitchFamily="34" charset="-34"/>
              </a:rPr>
              <a:t>tgt_email</a:t>
            </a:r>
            <a:r>
              <a:rPr lang="en-US" sz="3500" dirty="0">
                <a:solidFill>
                  <a:srgbClr val="92D050"/>
                </a:solidFill>
                <a:latin typeface="Consolas" panose="020B0609020204030204" pitchFamily="49" charset="0"/>
                <a:cs typeface="CordiaUPC" panose="020B0502040204020203" pitchFamily="34" charset="-34"/>
              </a:rPr>
              <a:t>, 'subject', ‘msg’)</a:t>
            </a:r>
          </a:p>
          <a:p>
            <a:pPr marL="0" indent="0">
              <a:buNone/>
            </a:pPr>
            <a:endParaRPr lang="en-US" sz="3500" dirty="0">
              <a:latin typeface="Consolas" panose="020B0609020204030204" pitchFamily="49" charset="0"/>
              <a:cs typeface="CordiaUPC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62634193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Email-text message gateway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>
            <a:normAutofit/>
          </a:bodyPr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Email-text message gateway</a:t>
            </a:r>
          </a:p>
        </p:txBody>
      </p:sp>
      <p:sp>
        <p:nvSpPr>
          <p:cNvPr id="460" name="Provided by phone carriers…"/>
          <p:cNvSpPr txBox="1">
            <a:spLocks noGrp="1"/>
          </p:cNvSpPr>
          <p:nvPr>
            <p:ph type="body" idx="1"/>
          </p:nvPr>
        </p:nvSpPr>
        <p:spPr>
          <a:xfrm>
            <a:off x="406400" y="3236537"/>
            <a:ext cx="12192000" cy="6351694"/>
          </a:xfrm>
          <a:prstGeom prst="rect">
            <a:avLst/>
          </a:prstGeom>
        </p:spPr>
        <p:txBody>
          <a:bodyPr/>
          <a:lstStyle/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Provided by phone carriers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Converts e-mail to text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Free! But slow</a:t>
            </a:r>
          </a:p>
        </p:txBody>
      </p:sp>
    </p:spTree>
    <p:extLst>
      <p:ext uri="{BB962C8B-B14F-4D97-AF65-F5344CB8AC3E}">
        <p14:creationId xmlns:p14="http://schemas.microsoft.com/office/powerpoint/2010/main" val="1048081090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Exercises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1629526860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Improvements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Improvements</a:t>
            </a:r>
          </a:p>
        </p:txBody>
      </p:sp>
      <p:sp>
        <p:nvSpPr>
          <p:cNvPr id="465" name="Only search near your ZIP code…"/>
          <p:cNvSpPr txBox="1">
            <a:spLocks noGrp="1"/>
          </p:cNvSpPr>
          <p:nvPr>
            <p:ph type="body" idx="1"/>
          </p:nvPr>
        </p:nvSpPr>
        <p:spPr>
          <a:xfrm>
            <a:off x="406400" y="3236537"/>
            <a:ext cx="12192000" cy="6351694"/>
          </a:xfrm>
          <a:prstGeom prst="rect">
            <a:avLst/>
          </a:prstGeom>
        </p:spPr>
        <p:txBody>
          <a:bodyPr/>
          <a:lstStyle/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Only search near your ZIP code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Limit output to 10 results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Exclude results based on words that indicate a scam</a:t>
            </a:r>
          </a:p>
        </p:txBody>
      </p:sp>
    </p:spTree>
    <p:extLst>
      <p:ext uri="{BB962C8B-B14F-4D97-AF65-F5344CB8AC3E}">
        <p14:creationId xmlns:p14="http://schemas.microsoft.com/office/powerpoint/2010/main" val="608524240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Projects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pasted-image.png"/>
          <p:cNvPicPr>
            <a:picLocks noGrp="1" noChangeAspect="1"/>
          </p:cNvPicPr>
          <p:nvPr>
            <p:ph type="pic" idx="13"/>
          </p:nvPr>
        </p:nvPicPr>
        <p:blipFill rotWithShape="1">
          <a:blip r:embed="rId2"/>
          <a:srcRect l="35245" r="35245"/>
          <a:stretch/>
        </p:blipFill>
        <p:spPr/>
      </p:pic>
      <p:sp>
        <p:nvSpPr>
          <p:cNvPr id="404" name="Shape 404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/>
              <a:t>Automated email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75FF487-4776-4E2E-8755-89C6D46661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Response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pasted-image.jpeg"/>
          <p:cNvPicPr>
            <a:picLocks noGrp="1" noChangeAspect="1"/>
          </p:cNvPicPr>
          <p:nvPr>
            <p:ph type="pic" idx="13"/>
          </p:nvPr>
        </p:nvPicPr>
        <p:blipFill rotWithShape="1">
          <a:blip r:embed="rId2"/>
          <a:srcRect l="31325" r="31325"/>
          <a:stretch/>
        </p:blipFill>
        <p:spPr>
          <a:prstGeom prst="rect">
            <a:avLst/>
          </a:prstGeom>
        </p:spPr>
      </p:pic>
      <p:sp>
        <p:nvSpPr>
          <p:cNvPr id="408" name="Shape 4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Automated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185343-9E05-48B3-B685-ED5CEBF881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Research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pasted-image.jpe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31382" r="3138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11" name="Shape 4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Alert</a:t>
            </a:r>
          </a:p>
        </p:txBody>
      </p:sp>
      <p:sp>
        <p:nvSpPr>
          <p:cNvPr id="412" name="Shape 4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Automated ticket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>
            <a:spLocks noGrp="1"/>
          </p:cNvSpPr>
          <p:nvPr>
            <p:ph type="title"/>
          </p:nvPr>
        </p:nvSpPr>
        <p:spPr>
          <a:xfrm>
            <a:off x="3013384" y="3025238"/>
            <a:ext cx="10265518" cy="4521201"/>
          </a:xfrm>
          <a:prstGeom prst="rect">
            <a:avLst/>
          </a:prstGeom>
        </p:spPr>
        <p:txBody>
          <a:bodyPr/>
          <a:lstStyle/>
          <a:p>
            <a:r>
              <a:t>Advanced Topics 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sted-image.png">
            <a:extLst>
              <a:ext uri="{FF2B5EF4-FFF2-40B4-BE49-F238E27FC236}">
                <a16:creationId xmlns:a16="http://schemas.microsoft.com/office/drawing/2014/main" id="{5507DA3D-AC2E-486F-868D-EEEC2EF3D47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93192" y="1243584"/>
            <a:ext cx="10649013" cy="811987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E14AE8-C680-487A-B1C5-7D88F3BC410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camelcamelcamel</a:t>
            </a:r>
          </a:p>
        </p:txBody>
      </p:sp>
    </p:spTree>
    <p:extLst>
      <p:ext uri="{BB962C8B-B14F-4D97-AF65-F5344CB8AC3E}">
        <p14:creationId xmlns:p14="http://schemas.microsoft.com/office/powerpoint/2010/main" val="2805435678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</a:t>
            </a:r>
          </a:p>
        </p:txBody>
      </p:sp>
      <p:sp>
        <p:nvSpPr>
          <p:cNvPr id="417" name="Shape 4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  <a:endParaRPr/>
          </a:p>
        </p:txBody>
      </p:sp>
      <p:sp>
        <p:nvSpPr>
          <p:cNvPr id="418" name="Shape 41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19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41831" y="-1"/>
            <a:ext cx="20789901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/>
          </p:cNvSpPr>
          <p:nvPr>
            <p:ph type="title"/>
          </p:nvPr>
        </p:nvSpPr>
        <p:spPr>
          <a:xfrm>
            <a:off x="650239" y="390596"/>
            <a:ext cx="11704322" cy="1625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Beautiful Soup</a:t>
            </a:r>
          </a:p>
        </p:txBody>
      </p:sp>
      <p:sp>
        <p:nvSpPr>
          <p:cNvPr id="422" name="Shape 422"/>
          <p:cNvSpPr>
            <a:spLocks noGrp="1"/>
          </p:cNvSpPr>
          <p:nvPr>
            <p:ph type="body" idx="1"/>
          </p:nvPr>
        </p:nvSpPr>
        <p:spPr>
          <a:xfrm>
            <a:off x="650239" y="2275840"/>
            <a:ext cx="11704322" cy="643692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Helps Python extract data from HTML</a:t>
            </a:r>
          </a:p>
        </p:txBody>
      </p:sp>
      <p:pic>
        <p:nvPicPr>
          <p:cNvPr id="423" name="image14.png" descr="Screen Shot 2018-04-30 at 10.16.42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13" y="4009811"/>
            <a:ext cx="11474828" cy="45516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iframes</a:t>
            </a:r>
          </a:p>
        </p:txBody>
      </p:sp>
      <p:pic>
        <p:nvPicPr>
          <p:cNvPr id="426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876" y="3485198"/>
            <a:ext cx="13136552" cy="42036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>
            <a:spLocks noGrp="1"/>
          </p:cNvSpPr>
          <p:nvPr>
            <p:ph type="title"/>
          </p:nvPr>
        </p:nvSpPr>
        <p:spPr>
          <a:xfrm>
            <a:off x="650239" y="390596"/>
            <a:ext cx="11704322" cy="1625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APIs</a:t>
            </a:r>
          </a:p>
        </p:txBody>
      </p:sp>
      <p:pic>
        <p:nvPicPr>
          <p:cNvPr id="429" name="image16.jpeg" descr="robo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73" y="3560182"/>
            <a:ext cx="9753601" cy="6181727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Shape 430"/>
          <p:cNvSpPr>
            <a:spLocks noGrp="1"/>
          </p:cNvSpPr>
          <p:nvPr>
            <p:ph type="body" idx="1"/>
          </p:nvPr>
        </p:nvSpPr>
        <p:spPr>
          <a:xfrm>
            <a:off x="650239" y="2275840"/>
            <a:ext cx="11704322" cy="6436926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t>Made for robots, not human eyeballs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Like a website without the visuals</a:t>
            </a: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>
            <a:spLocks noGrp="1"/>
          </p:cNvSpPr>
          <p:nvPr>
            <p:ph type="title"/>
          </p:nvPr>
        </p:nvSpPr>
        <p:spPr>
          <a:xfrm>
            <a:off x="650239" y="390596"/>
            <a:ext cx="11704322" cy="1625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robots.txt</a:t>
            </a:r>
          </a:p>
        </p:txBody>
      </p:sp>
      <p:sp>
        <p:nvSpPr>
          <p:cNvPr id="435" name="Shape 435"/>
          <p:cNvSpPr/>
          <p:nvPr/>
        </p:nvSpPr>
        <p:spPr>
          <a:xfrm>
            <a:off x="866986" y="2167466"/>
            <a:ext cx="11487575" cy="1425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650240">
              <a:spcBef>
                <a:spcPts val="0"/>
              </a:spcBef>
              <a:defRPr sz="4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Tells webscraping programs where they should/shouldn’t go</a:t>
            </a:r>
          </a:p>
        </p:txBody>
      </p:sp>
      <p:pic>
        <p:nvPicPr>
          <p:cNvPr id="436" name="image15.png" descr="Screen Shot 2018-05-01 at 12.22.33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986" y="4660053"/>
            <a:ext cx="9769723" cy="29260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/>
          </p:cNvSpPr>
          <p:nvPr>
            <p:ph type="title"/>
          </p:nvPr>
        </p:nvSpPr>
        <p:spPr>
          <a:xfrm>
            <a:off x="3321613" y="681565"/>
            <a:ext cx="7202010" cy="1960665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12000"/>
            </a:lvl1pPr>
          </a:lstStyle>
          <a:p>
            <a:r>
              <a:t>Class format</a:t>
            </a:r>
          </a:p>
        </p:txBody>
      </p:sp>
      <p:graphicFrame>
        <p:nvGraphicFramePr>
          <p:cNvPr id="239" name="Chart 239"/>
          <p:cNvGraphicFramePr/>
          <p:nvPr/>
        </p:nvGraphicFramePr>
        <p:xfrm>
          <a:off x="406399" y="2552999"/>
          <a:ext cx="12131042" cy="67719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40" name="Shape 240"/>
          <p:cNvSpPr/>
          <p:nvPr/>
        </p:nvSpPr>
        <p:spPr>
          <a:xfrm rot="2859210">
            <a:off x="777858" y="5742053"/>
            <a:ext cx="5136051" cy="438152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241" name="Shape 241"/>
          <p:cNvSpPr/>
          <p:nvPr/>
        </p:nvSpPr>
        <p:spPr>
          <a:xfrm rot="18911602">
            <a:off x="751912" y="5692493"/>
            <a:ext cx="5139401" cy="438150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>
            <a:lvl1pPr>
              <a:defRPr sz="12000"/>
            </a:lvl1pPr>
          </a:lstStyle>
          <a:p>
            <a:r>
              <a:rPr lang="en-US"/>
              <a:t>Class format</a:t>
            </a:r>
          </a:p>
        </p:txBody>
      </p:sp>
      <p:sp>
        <p:nvSpPr>
          <p:cNvPr id="244" name="Shape 244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677731" indent="-677731" defTabSz="560830">
              <a:spcBef>
                <a:spcPts val="2600"/>
              </a:spcBef>
              <a:buClr>
                <a:srgbClr val="39A3D5"/>
              </a:buClr>
              <a:buSzPct val="40000"/>
              <a:buBlip>
                <a:blip r:embed="rId2"/>
              </a:buBlip>
              <a:defRPr sz="6100"/>
            </a:pPr>
            <a:r>
              <a:t>10 minutes for lesson &amp; demo</a:t>
            </a:r>
          </a:p>
          <a:p>
            <a:pPr marL="677731" indent="-677731" defTabSz="560830">
              <a:spcBef>
                <a:spcPts val="2600"/>
              </a:spcBef>
              <a:buClr>
                <a:srgbClr val="39A3D5"/>
              </a:buClr>
              <a:buSzPct val="40000"/>
              <a:buBlip>
                <a:blip r:embed="rId2"/>
              </a:buBlip>
              <a:defRPr sz="6100"/>
            </a:pPr>
            <a:r>
              <a:t>15 minutes for exercise</a:t>
            </a:r>
          </a:p>
          <a:p>
            <a:pPr marL="677731" indent="-677731" defTabSz="560830">
              <a:spcBef>
                <a:spcPts val="2600"/>
              </a:spcBef>
              <a:buClr>
                <a:srgbClr val="39A3D5"/>
              </a:buClr>
              <a:buSzPct val="40000"/>
              <a:buBlip>
                <a:blip r:embed="rId2"/>
              </a:buBlip>
              <a:defRPr sz="6100"/>
            </a:pPr>
            <a:r>
              <a:t>Pause to review &amp; ask questions</a:t>
            </a:r>
          </a:p>
          <a:p>
            <a:pPr marL="677731" indent="-677731" defTabSz="560830">
              <a:lnSpc>
                <a:spcPct val="200000"/>
              </a:lnSpc>
              <a:spcBef>
                <a:spcPts val="2600"/>
              </a:spcBef>
              <a:buClr>
                <a:srgbClr val="39A3D5"/>
              </a:buClr>
              <a:buSzPct val="40000"/>
              <a:buBlip>
                <a:blip r:embed="rId2"/>
              </a:buBlip>
              <a:defRPr sz="6100"/>
            </a:pPr>
            <a:r>
              <a:t>Rinse and repeat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New_PS">
  <a:themeElements>
    <a:clrScheme name="NYCCC">
      <a:dk1>
        <a:srgbClr val="FFFFFF"/>
      </a:dk1>
      <a:lt1>
        <a:srgbClr val="222222"/>
      </a:lt1>
      <a:dk2>
        <a:srgbClr val="A7A7A7"/>
      </a:dk2>
      <a:lt2>
        <a:srgbClr val="535353"/>
      </a:lt2>
      <a:accent1>
        <a:srgbClr val="34A5DA"/>
      </a:accent1>
      <a:accent2>
        <a:srgbClr val="3F969A"/>
      </a:accent2>
      <a:accent3>
        <a:srgbClr val="8ADA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38787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222222"/>
            </a:solidFill>
            <a:effectLst/>
            <a:uFillTx/>
            <a:latin typeface="DIN Condensed"/>
            <a:ea typeface="DIN Condensed"/>
            <a:cs typeface="DIN Condensed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222222"/>
            </a:solidFill>
            <a:effectLst/>
            <a:uFillTx/>
            <a:latin typeface="DIN Condensed"/>
            <a:ea typeface="DIN Condensed"/>
            <a:cs typeface="DIN Condensed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ld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1414</TotalTime>
  <Words>942</Words>
  <Application>Microsoft Macintosh PowerPoint</Application>
  <PresentationFormat>Custom</PresentationFormat>
  <Paragraphs>191</Paragraphs>
  <Slides>74</Slides>
  <Notes>8</Notes>
  <HiddenSlides>5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74</vt:i4>
      </vt:variant>
    </vt:vector>
  </HeadingPairs>
  <TitlesOfParts>
    <vt:vector size="88" baseType="lpstr">
      <vt:lpstr>Anonymous Pro for Powerline</vt:lpstr>
      <vt:lpstr>Arial</vt:lpstr>
      <vt:lpstr>Avenir Next</vt:lpstr>
      <vt:lpstr>Avenir Next Medium</vt:lpstr>
      <vt:lpstr>Calibri</vt:lpstr>
      <vt:lpstr>Consolas</vt:lpstr>
      <vt:lpstr>DIN Alternate</vt:lpstr>
      <vt:lpstr>DIN Condensed</vt:lpstr>
      <vt:lpstr>Helvetica</vt:lpstr>
      <vt:lpstr>Helvetica Neue</vt:lpstr>
      <vt:lpstr>Selawik</vt:lpstr>
      <vt:lpstr>Webdings</vt:lpstr>
      <vt:lpstr>New_PS</vt:lpstr>
      <vt:lpstr>Old</vt:lpstr>
      <vt:lpstr>Automation</vt:lpstr>
      <vt:lpstr>Patrick Staudt, CFA</vt:lpstr>
      <vt:lpstr>What is Automation good for?</vt:lpstr>
      <vt:lpstr>PowerPoint Presentation</vt:lpstr>
      <vt:lpstr>PowerPoint Presentation</vt:lpstr>
      <vt:lpstr>PowerPoint Presentation</vt:lpstr>
      <vt:lpstr>PowerPoint Presentation</vt:lpstr>
      <vt:lpstr>Class format</vt:lpstr>
      <vt:lpstr>Class format</vt:lpstr>
      <vt:lpstr>Demo</vt:lpstr>
      <vt:lpstr>HTML &amp; CSS Selectors</vt:lpstr>
      <vt:lpstr>Website</vt:lpstr>
      <vt:lpstr>PowerPoint Presentation</vt:lpstr>
      <vt:lpstr>Anatomy of an HTML ELEMENT</vt:lpstr>
      <vt:lpstr>Anatomy of an HTML ELEMENT</vt:lpstr>
      <vt:lpstr>Anatomy of an HTML ELEMENT</vt:lpstr>
      <vt:lpstr>Anatomy of an HTML ELEMENT</vt:lpstr>
      <vt:lpstr>Css Selectors</vt:lpstr>
      <vt:lpstr>Combining selectors</vt:lpstr>
      <vt:lpstr>selecting Child Elements</vt:lpstr>
      <vt:lpstr>Exercises</vt:lpstr>
      <vt:lpstr>On a Craigslist Post</vt:lpstr>
      <vt:lpstr>On a Craigslist Post</vt:lpstr>
      <vt:lpstr>Selenium</vt:lpstr>
      <vt:lpstr>PowerPoint Presentation</vt:lpstr>
      <vt:lpstr>PowerPoint Presentation</vt:lpstr>
      <vt:lpstr>PowerPoint Presentation</vt:lpstr>
      <vt:lpstr>importing selenium</vt:lpstr>
      <vt:lpstr>chrome web driver</vt:lpstr>
      <vt:lpstr>Navigating to URL</vt:lpstr>
      <vt:lpstr>Selecting links</vt:lpstr>
      <vt:lpstr>Selecting anything</vt:lpstr>
      <vt:lpstr>Exercises</vt:lpstr>
      <vt:lpstr>Extract text</vt:lpstr>
      <vt:lpstr>extract attribute</vt:lpstr>
      <vt:lpstr>Input text into fields</vt:lpstr>
      <vt:lpstr>Take a screenshot</vt:lpstr>
      <vt:lpstr>Files and Loops</vt:lpstr>
      <vt:lpstr>reading from files</vt:lpstr>
      <vt:lpstr>reading from files</vt:lpstr>
      <vt:lpstr>reading from files</vt:lpstr>
      <vt:lpstr>Problem #1</vt:lpstr>
      <vt:lpstr>Context managers</vt:lpstr>
      <vt:lpstr>Problem #2</vt:lpstr>
      <vt:lpstr>readlines</vt:lpstr>
      <vt:lpstr>PowerPoint Presentation</vt:lpstr>
      <vt:lpstr>readlines</vt:lpstr>
      <vt:lpstr>Split</vt:lpstr>
      <vt:lpstr>Python review</vt:lpstr>
      <vt:lpstr>Values: What kinds ARE THERE?</vt:lpstr>
      <vt:lpstr>Mixing data types</vt:lpstr>
      <vt:lpstr>Mixing data types</vt:lpstr>
      <vt:lpstr>Mixing data types</vt:lpstr>
      <vt:lpstr>For-Loops</vt:lpstr>
      <vt:lpstr>For-loops</vt:lpstr>
      <vt:lpstr>For-loops</vt:lpstr>
      <vt:lpstr>For-loops</vt:lpstr>
      <vt:lpstr>Exercises</vt:lpstr>
      <vt:lpstr>Gmail</vt:lpstr>
      <vt:lpstr>Yagmail</vt:lpstr>
      <vt:lpstr>Yagmail</vt:lpstr>
      <vt:lpstr>Email-text message gateway</vt:lpstr>
      <vt:lpstr>Exercises</vt:lpstr>
      <vt:lpstr>Improvements</vt:lpstr>
      <vt:lpstr>Projects</vt:lpstr>
      <vt:lpstr>PowerPoint Presentation</vt:lpstr>
      <vt:lpstr>PowerPoint Presentation</vt:lpstr>
      <vt:lpstr>Alert</vt:lpstr>
      <vt:lpstr>Advanced Topics </vt:lpstr>
      <vt:lpstr>PowerPoint Presentation</vt:lpstr>
      <vt:lpstr>Beautiful Soup</vt:lpstr>
      <vt:lpstr>iframes</vt:lpstr>
      <vt:lpstr>APIs</vt:lpstr>
      <vt:lpstr>robots.txt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Automation</dc:title>
  <cp:lastModifiedBy>Patrick Staudt</cp:lastModifiedBy>
  <cp:revision>28</cp:revision>
  <dcterms:modified xsi:type="dcterms:W3CDTF">2024-06-30T23:41:09Z</dcterms:modified>
</cp:coreProperties>
</file>